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Open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OpenSans-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Italic.fntdata"/><Relationship Id="rId3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19e6d3e311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319e6d3e31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ab2dcc71d_1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31ab2dcc71d_1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For the local face detection, our program allow user use the mouse to select the region of interest, for the choosed ROI, we </a:t>
            </a:r>
            <a:r>
              <a:rPr lang="en"/>
              <a:t>separate</a:t>
            </a:r>
            <a:r>
              <a:rPr lang="en"/>
              <a:t> the green channel because the green channel is commonly used in image medical processing to deal with skin damage and the green channel will not effect by light and dark condition. Then, use the HSV to do the second threshold for acne detection.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9e6d3e311_0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319e6d3e311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00">
                <a:solidFill>
                  <a:srgbClr val="0E0E0E"/>
                </a:solidFill>
              </a:rPr>
              <a:t>Here is the flow chart for the Full face detection, we will </a:t>
            </a:r>
            <a:r>
              <a:rPr lang="en" sz="1000">
                <a:solidFill>
                  <a:srgbClr val="0E0E0E"/>
                </a:solidFill>
              </a:rPr>
              <a:t>separate</a:t>
            </a:r>
            <a:r>
              <a:rPr lang="en" sz="1000">
                <a:solidFill>
                  <a:srgbClr val="0E0E0E"/>
                </a:solidFill>
              </a:rPr>
              <a:t> two parts, the first one is </a:t>
            </a:r>
            <a:r>
              <a:rPr lang="en" sz="1000">
                <a:solidFill>
                  <a:srgbClr val="0E0E0E"/>
                </a:solidFill>
              </a:rPr>
              <a:t>using</a:t>
            </a:r>
            <a:r>
              <a:rPr lang="en" sz="1000">
                <a:solidFill>
                  <a:srgbClr val="0E0E0E"/>
                </a:solidFill>
              </a:rPr>
              <a:t> LAB color space to detect the acne and second one is eye bags detection and combine two result together and get the output results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1ab2dcc71d_3_3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31ab2dcc71d_3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050">
                <a:solidFill>
                  <a:srgbClr val="0E0E0E"/>
                </a:solidFill>
              </a:rPr>
              <a:t>Here is the flow chart for the Local Face Detection, firstly, we will use the green channel to do the first acne detection and then we will use the HSV to make a decision to filter out the mostly possible acne and give the user the final output image.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1ab2dcc71d_1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31ab2dcc71d_1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1b64967ec2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31b64967ec2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19e6d3e311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319e6d3e311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after seeing these results, our program does do a pretty good job. We start to think what else, or what other field can our program be implemented. The first example is the livestock industry. Here’s a </a:t>
            </a:r>
            <a:r>
              <a:rPr lang="en"/>
              <a:t>image</a:t>
            </a:r>
            <a:r>
              <a:rPr lang="en"/>
              <a:t> of a pig t</a:t>
            </a:r>
            <a:r>
              <a:rPr lang="en"/>
              <a:t>hat</a:t>
            </a:r>
            <a:r>
              <a:rPr lang="en"/>
              <a:t> has Swine Erysipelas which is </a:t>
            </a:r>
            <a:r>
              <a:rPr lang="en" sz="1050">
                <a:solidFill>
                  <a:srgbClr val="474747"/>
                </a:solidFill>
                <a:highlight>
                  <a:srgbClr val="FFFFFF"/>
                </a:highlight>
                <a:latin typeface="Roboto"/>
                <a:ea typeface="Roboto"/>
                <a:cs typeface="Roboto"/>
                <a:sym typeface="Roboto"/>
              </a:rPr>
              <a:t>an infectious disease. With the help of our program, these disease can be detected </a:t>
            </a:r>
            <a:r>
              <a:rPr lang="en" sz="1050">
                <a:solidFill>
                  <a:srgbClr val="474747"/>
                </a:solidFill>
                <a:highlight>
                  <a:srgbClr val="FFFFFF"/>
                </a:highlight>
                <a:latin typeface="Roboto"/>
                <a:ea typeface="Roboto"/>
                <a:cs typeface="Roboto"/>
                <a:sym typeface="Roboto"/>
              </a:rPr>
              <a:t>earlier</a:t>
            </a:r>
            <a:r>
              <a:rPr lang="en" sz="1050">
                <a:solidFill>
                  <a:srgbClr val="474747"/>
                </a:solidFill>
                <a:highlight>
                  <a:srgbClr val="FFFFFF"/>
                </a:highlight>
                <a:latin typeface="Roboto"/>
                <a:ea typeface="Roboto"/>
                <a:cs typeface="Roboto"/>
                <a:sym typeface="Roboto"/>
              </a:rPr>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19e6d3e311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319e6d3e311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Another implementation is for the </a:t>
            </a:r>
            <a:r>
              <a:rPr lang="en"/>
              <a:t>agriculture. These disease is called rust, canker or sometime is red blotch. Canker is a bacterial disease which infect the stem and leave of peaches, cherries. So detect earlier, control earlier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19e6d3e311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319e6d3e311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50">
                <a:solidFill>
                  <a:srgbClr val="0E0E0E"/>
                </a:solidFill>
              </a:rPr>
              <a:t>Speech Script: Future Improvements</a:t>
            </a:r>
            <a:endParaRPr b="1"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0E0E0E"/>
                </a:solidFill>
              </a:rPr>
              <a:t>Looking ahead, we see many exciting opportunities to improve our system.</a:t>
            </a:r>
            <a:endParaRPr sz="100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0E0E0E"/>
                </a:solidFill>
              </a:rPr>
              <a:t>First, we plan to enhance accuracy by training a more advanced AI model. This will help us better identify different types of acne, such as whiteheads, blackheads, and pustules.</a:t>
            </a:r>
            <a:endParaRPr sz="100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0E0E0E"/>
                </a:solidFill>
              </a:rPr>
              <a:t>Next, we aim to expand the system’s capabilities to detect more skin conditions, including acne scars, dark spots, etc</a:t>
            </a:r>
            <a:endParaRPr sz="100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0E0E0E"/>
                </a:solidFill>
              </a:rPr>
              <a:t>We’re also exploring location-based analysis to pinpoint the exact positions of acne on the face. This will allow us to offer personalized skincare recommendations tailored to specific areas.</a:t>
            </a:r>
            <a:endParaRPr sz="100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0E0E0E"/>
                </a:solidFill>
              </a:rPr>
              <a:t>Lastly, we want to provide actionable insights by suggesting targeted treatments and preventive measures based on acne type, severity, and distribution.</a:t>
            </a:r>
            <a:endParaRPr sz="100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0E0E0E"/>
                </a:solidFill>
              </a:rPr>
              <a:t>These improvements will make the system more precise, comprehensive, and helpful for both dermatologists and individual users. Thank you!</a:t>
            </a:r>
            <a:endParaRPr sz="1000">
              <a:solidFill>
                <a:srgbClr val="0E0E0E"/>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19e6d3e311_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319e6d3e311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19e6d3e311_0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319e6d3e311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19e6d3e311_0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319e6d3e311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000">
                <a:solidFill>
                  <a:srgbClr val="0E0E0E"/>
                </a:solidFill>
              </a:rPr>
              <a:t>Acne is one of the most common skin conditions out there—it doesn’t discriminate by age, showing up for teenagers, adults, and everyone in between. It can be a source of frustration, and dealing with it is no easy task.Traditionally, this relies on manual observation by dermatologists, which can be subjective, time-consuming, and prone to errors.</a:t>
            </a:r>
            <a:endParaRPr sz="1000">
              <a:solidFill>
                <a:srgbClr val="0E0E0E"/>
              </a:solidFill>
            </a:endParaRPr>
          </a:p>
          <a:p>
            <a:pPr indent="0" lvl="0" marL="0" rtl="0" algn="l">
              <a:lnSpc>
                <a:spcPct val="115000"/>
              </a:lnSpc>
              <a:spcBef>
                <a:spcPts val="0"/>
              </a:spcBef>
              <a:spcAft>
                <a:spcPts val="0"/>
              </a:spcAft>
              <a:buSzPts val="1100"/>
              <a:buNone/>
            </a:pPr>
            <a:r>
              <a:rPr lang="en" sz="1000">
                <a:solidFill>
                  <a:srgbClr val="0E0E0E"/>
                </a:solidFill>
              </a:rPr>
              <a:t>Our solution? An automated, computer-vision-based system for identifying and assessing acne. This technology makes detection faster, more accurate, and completely objective, providing consistent results to guide treatments and skincare routines.</a:t>
            </a:r>
            <a:endParaRPr sz="1000">
              <a:solidFill>
                <a:srgbClr val="0E0E0E"/>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0E0E0E"/>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1ab2dcc71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1ab2dcc71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0E0E0E"/>
                </a:solidFill>
              </a:rPr>
              <a:t>Our goal with this system is simple and clear. First, we aim to </a:t>
            </a:r>
            <a:r>
              <a:rPr b="1" lang="en" sz="1000">
                <a:solidFill>
                  <a:srgbClr val="0E0E0E"/>
                </a:solidFill>
              </a:rPr>
              <a:t>accurately detect acne spots</a:t>
            </a:r>
            <a:r>
              <a:rPr lang="en" sz="1000">
                <a:solidFill>
                  <a:srgbClr val="0E0E0E"/>
                </a:solidFill>
              </a:rPr>
              <a:t> on facial images, ensuring precise and reliable results. Next, we want to </a:t>
            </a:r>
            <a:r>
              <a:rPr b="1" lang="en" sz="1000">
                <a:solidFill>
                  <a:srgbClr val="0E0E0E"/>
                </a:solidFill>
              </a:rPr>
              <a:t>classify different types of acne</a:t>
            </a:r>
            <a:r>
              <a:rPr lang="en" sz="1000">
                <a:solidFill>
                  <a:srgbClr val="0E0E0E"/>
                </a:solidFill>
              </a:rPr>
              <a:t> to provide detailed insights. Lastly, we strive to offer a </a:t>
            </a:r>
            <a:r>
              <a:rPr b="1" lang="en" sz="1000">
                <a:solidFill>
                  <a:srgbClr val="0E0E0E"/>
                </a:solidFill>
              </a:rPr>
              <a:t>quantitative assessment</a:t>
            </a:r>
            <a:r>
              <a:rPr lang="en" sz="1000">
                <a:solidFill>
                  <a:srgbClr val="0E0E0E"/>
                </a:solidFill>
              </a:rPr>
              <a:t>, analyzing factors like acne size and distribution to support both professional dermatologists and personal skincare routines.</a:t>
            </a:r>
            <a:endParaRPr sz="10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9e6d3e311_0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319e6d3e311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spcBef>
                <a:spcPts val="0"/>
              </a:spcBef>
              <a:spcAft>
                <a:spcPts val="0"/>
              </a:spcAft>
              <a:buNone/>
            </a:pPr>
            <a:r>
              <a:rPr lang="en">
                <a:solidFill>
                  <a:schemeClr val="dk1"/>
                </a:solidFill>
              </a:rPr>
              <a:t>The analysis is based on the </a:t>
            </a:r>
            <a:r>
              <a:rPr b="1" lang="en">
                <a:solidFill>
                  <a:schemeClr val="dk1"/>
                </a:solidFill>
              </a:rPr>
              <a:t>A-channel</a:t>
            </a:r>
            <a:r>
              <a:rPr lang="en">
                <a:solidFill>
                  <a:schemeClr val="dk1"/>
                </a:solidFill>
              </a:rPr>
              <a:t> of the LAB color space.</a:t>
            </a:r>
            <a:endParaRPr>
              <a:solidFill>
                <a:schemeClr val="dk1"/>
              </a:solidFill>
            </a:endParaRPr>
          </a:p>
          <a:p>
            <a:pPr indent="-228600" lvl="0" marL="457200" rtl="0" algn="l">
              <a:spcBef>
                <a:spcPts val="0"/>
              </a:spcBef>
              <a:spcAft>
                <a:spcPts val="0"/>
              </a:spcAft>
              <a:buNone/>
            </a:pPr>
            <a:r>
              <a:rPr lang="en">
                <a:solidFill>
                  <a:schemeClr val="dk1"/>
                </a:solidFill>
              </a:rPr>
              <a:t>Why LAB?</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LAB color space separates lightness (L) making it ideal for isolating redness.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t>
            </a:r>
            <a:r>
              <a:rPr b="1" lang="en">
                <a:solidFill>
                  <a:schemeClr val="dk1"/>
                </a:solidFill>
              </a:rPr>
              <a:t>A-channel</a:t>
            </a:r>
            <a:r>
              <a:rPr lang="en">
                <a:solidFill>
                  <a:schemeClr val="dk1"/>
                </a:solidFill>
              </a:rPr>
              <a:t> specifically captures the green-to-red spectrum.</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a:t>
            </a:r>
            <a:r>
              <a:rPr b="1" lang="en">
                <a:solidFill>
                  <a:schemeClr val="dk1"/>
                </a:solidFill>
              </a:rPr>
              <a:t>top 0.1% redness threshold</a:t>
            </a:r>
            <a:r>
              <a:rPr lang="en">
                <a:solidFill>
                  <a:schemeClr val="dk1"/>
                </a:solidFill>
              </a:rPr>
              <a:t> is used to focus on the potential red regions in the A-channel.</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This ensures areas likely to be acne, are considered, while ignoring noise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Gaussian Blurring</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Smooths the A-channel to reduce noise.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Dilation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Expands the detected red regions to ensure complete coverage of acne spots.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b="1">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19e6d3e311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319e6d3e311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False Detection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Challenge</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face detection algorithm might include irrelevant areas or miss features, leading to inaccurate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Solution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Used </a:t>
            </a:r>
            <a:r>
              <a:rPr b="1" lang="en">
                <a:solidFill>
                  <a:schemeClr val="dk1"/>
                </a:solidFill>
              </a:rPr>
              <a:t>dlib's facial landmark detector</a:t>
            </a:r>
            <a:r>
              <a:rPr lang="en">
                <a:solidFill>
                  <a:schemeClr val="dk1"/>
                </a:solidFill>
              </a:rPr>
              <a:t> to create precise masks that isolate the face while excluding the eyes, mouth, and background.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1ab2dcc71d_1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31ab2dcc71d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addition to acne detection, our program can also detect eye bad and dark circle under the eyes. To do it, we first use eye detection, which is achieved by cascade classifier function that creates bounding rectangle around eyes. Then, we extract the lower half of eye rectangle and the bitwise or function to filter it. Lastly, draw the contours for the largest white region which represent the eye bad and dark circle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ab2dcc71d_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31ab2dcc71d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Our program also has some small features such as acne classification. Different types of acnes </a:t>
            </a:r>
            <a:r>
              <a:rPr lang="en"/>
              <a:t>reflect different body conditions. For example, eating hot pot, feeling stressed, staying up late can all cause different ances, that why we want to classify them. Here we have three ground truth images which represents pustule, papule and nodule. By comparing each acne contour to the ground truth images, our program successfully classifies the acnes.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1ab2dcc71d_4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31ab2dcc71d_4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0" name="Shape 50"/>
        <p:cNvGrpSpPr/>
        <p:nvPr/>
      </p:nvGrpSpPr>
      <p:grpSpPr>
        <a:xfrm>
          <a:off x="0" y="0"/>
          <a:ext cx="0" cy="0"/>
          <a:chOff x="0" y="0"/>
          <a:chExt cx="0" cy="0"/>
        </a:xfrm>
      </p:grpSpPr>
      <p:pic>
        <p:nvPicPr>
          <p:cNvPr descr="Picture 6" id="51" name="Google Shape;51;p13"/>
          <p:cNvPicPr preferRelativeResize="0"/>
          <p:nvPr/>
        </p:nvPicPr>
        <p:blipFill rotWithShape="1">
          <a:blip r:embed="rId2">
            <a:alphaModFix/>
          </a:blip>
          <a:srcRect b="0" l="1021" r="65260" t="0"/>
          <a:stretch/>
        </p:blipFill>
        <p:spPr>
          <a:xfrm>
            <a:off x="0" y="0"/>
            <a:ext cx="3082973" cy="5143500"/>
          </a:xfrm>
          <a:prstGeom prst="rect">
            <a:avLst/>
          </a:prstGeom>
          <a:noFill/>
          <a:ln>
            <a:noFill/>
          </a:ln>
        </p:spPr>
      </p:pic>
      <p:cxnSp>
        <p:nvCxnSpPr>
          <p:cNvPr id="52" name="Google Shape;52;p13"/>
          <p:cNvCxnSpPr/>
          <p:nvPr/>
        </p:nvCxnSpPr>
        <p:spPr>
          <a:xfrm>
            <a:off x="3566900" y="2129900"/>
            <a:ext cx="5127900" cy="0"/>
          </a:xfrm>
          <a:prstGeom prst="straightConnector1">
            <a:avLst/>
          </a:prstGeom>
          <a:noFill/>
          <a:ln cap="flat" cmpd="sng" w="12700">
            <a:solidFill>
              <a:srgbClr val="A5A5A5"/>
            </a:solidFill>
            <a:prstDash val="solid"/>
            <a:miter lim="800000"/>
            <a:headEnd len="sm" w="sm" type="none"/>
            <a:tailEnd len="sm" w="sm" type="none"/>
          </a:ln>
        </p:spPr>
      </p:cxnSp>
      <p:pic>
        <p:nvPicPr>
          <p:cNvPr id="53" name="Google Shape;53;p13"/>
          <p:cNvPicPr preferRelativeResize="0"/>
          <p:nvPr/>
        </p:nvPicPr>
        <p:blipFill rotWithShape="1">
          <a:blip r:embed="rId3">
            <a:alphaModFix/>
          </a:blip>
          <a:srcRect b="0" l="0" r="0" t="0"/>
          <a:stretch/>
        </p:blipFill>
        <p:spPr>
          <a:xfrm>
            <a:off x="1219734" y="1238117"/>
            <a:ext cx="1558578" cy="989752"/>
          </a:xfrm>
          <a:prstGeom prst="rect">
            <a:avLst/>
          </a:prstGeom>
          <a:noFill/>
          <a:ln>
            <a:noFill/>
          </a:ln>
        </p:spPr>
      </p:pic>
      <p:pic>
        <p:nvPicPr>
          <p:cNvPr id="54" name="Google Shape;54;p13"/>
          <p:cNvPicPr preferRelativeResize="0"/>
          <p:nvPr/>
        </p:nvPicPr>
        <p:blipFill rotWithShape="1">
          <a:blip r:embed="rId4">
            <a:alphaModFix/>
          </a:blip>
          <a:srcRect b="0" l="72402" r="0" t="0"/>
          <a:stretch/>
        </p:blipFill>
        <p:spPr>
          <a:xfrm>
            <a:off x="6325925" y="4627850"/>
            <a:ext cx="2818076" cy="515650"/>
          </a:xfrm>
          <a:prstGeom prst="rect">
            <a:avLst/>
          </a:prstGeom>
          <a:noFill/>
          <a:ln>
            <a:noFill/>
          </a:ln>
        </p:spPr>
      </p:pic>
      <p:sp>
        <p:nvSpPr>
          <p:cNvPr id="55" name="Google Shape;55;p13"/>
          <p:cNvSpPr/>
          <p:nvPr/>
        </p:nvSpPr>
        <p:spPr>
          <a:xfrm>
            <a:off x="0" y="4953600"/>
            <a:ext cx="6325800" cy="189900"/>
          </a:xfrm>
          <a:prstGeom prst="rect">
            <a:avLst/>
          </a:prstGeom>
          <a:solidFill>
            <a:srgbClr val="C412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3"/>
          <p:cNvSpPr txBox="1"/>
          <p:nvPr>
            <p:ph type="title"/>
          </p:nvPr>
        </p:nvSpPr>
        <p:spPr>
          <a:xfrm>
            <a:off x="3566900" y="1238125"/>
            <a:ext cx="5119800" cy="8013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0000"/>
              </a:buClr>
              <a:buSzPts val="2400"/>
              <a:buNone/>
              <a:defRPr sz="2400">
                <a:solidFill>
                  <a:srgbClr val="000000"/>
                </a:solidFill>
              </a:defRPr>
            </a:lvl1pPr>
            <a:lvl2pPr lvl="1" algn="l">
              <a:lnSpc>
                <a:spcPct val="90000"/>
              </a:lnSpc>
              <a:spcBef>
                <a:spcPts val="0"/>
              </a:spcBef>
              <a:spcAft>
                <a:spcPts val="0"/>
              </a:spcAft>
              <a:buSzPts val="3300"/>
              <a:buNone/>
              <a:defRPr/>
            </a:lvl2pPr>
            <a:lvl3pPr lvl="2" algn="l">
              <a:lnSpc>
                <a:spcPct val="90000"/>
              </a:lnSpc>
              <a:spcBef>
                <a:spcPts val="0"/>
              </a:spcBef>
              <a:spcAft>
                <a:spcPts val="0"/>
              </a:spcAft>
              <a:buSzPts val="3300"/>
              <a:buNone/>
              <a:defRPr/>
            </a:lvl3pPr>
            <a:lvl4pPr lvl="3" algn="l">
              <a:lnSpc>
                <a:spcPct val="90000"/>
              </a:lnSpc>
              <a:spcBef>
                <a:spcPts val="0"/>
              </a:spcBef>
              <a:spcAft>
                <a:spcPts val="0"/>
              </a:spcAft>
              <a:buSzPts val="3300"/>
              <a:buNone/>
              <a:defRPr/>
            </a:lvl4pPr>
            <a:lvl5pPr lvl="4" algn="l">
              <a:lnSpc>
                <a:spcPct val="90000"/>
              </a:lnSpc>
              <a:spcBef>
                <a:spcPts val="0"/>
              </a:spcBef>
              <a:spcAft>
                <a:spcPts val="0"/>
              </a:spcAft>
              <a:buSzPts val="3300"/>
              <a:buNone/>
              <a:defRPr/>
            </a:lvl5pPr>
            <a:lvl6pPr lvl="5" algn="l">
              <a:lnSpc>
                <a:spcPct val="90000"/>
              </a:lnSpc>
              <a:spcBef>
                <a:spcPts val="0"/>
              </a:spcBef>
              <a:spcAft>
                <a:spcPts val="0"/>
              </a:spcAft>
              <a:buSzPts val="3300"/>
              <a:buNone/>
              <a:defRPr/>
            </a:lvl6pPr>
            <a:lvl7pPr lvl="6" algn="l">
              <a:lnSpc>
                <a:spcPct val="90000"/>
              </a:lnSpc>
              <a:spcBef>
                <a:spcPts val="0"/>
              </a:spcBef>
              <a:spcAft>
                <a:spcPts val="0"/>
              </a:spcAft>
              <a:buSzPts val="3300"/>
              <a:buNone/>
              <a:defRPr/>
            </a:lvl7pPr>
            <a:lvl8pPr lvl="7" algn="l">
              <a:lnSpc>
                <a:spcPct val="90000"/>
              </a:lnSpc>
              <a:spcBef>
                <a:spcPts val="0"/>
              </a:spcBef>
              <a:spcAft>
                <a:spcPts val="0"/>
              </a:spcAft>
              <a:buSzPts val="3300"/>
              <a:buNone/>
              <a:defRPr/>
            </a:lvl8pPr>
            <a:lvl9pPr lvl="8" algn="l">
              <a:lnSpc>
                <a:spcPct val="90000"/>
              </a:lnSpc>
              <a:spcBef>
                <a:spcPts val="0"/>
              </a:spcBef>
              <a:spcAft>
                <a:spcPts val="0"/>
              </a:spcAft>
              <a:buSzPts val="3300"/>
              <a:buNone/>
              <a:defRPr/>
            </a:lvl9pPr>
          </a:lstStyle>
          <a:p/>
        </p:txBody>
      </p:sp>
      <p:sp>
        <p:nvSpPr>
          <p:cNvPr id="57" name="Google Shape;57;p13"/>
          <p:cNvSpPr txBox="1"/>
          <p:nvPr>
            <p:ph idx="1" type="subTitle"/>
          </p:nvPr>
        </p:nvSpPr>
        <p:spPr>
          <a:xfrm>
            <a:off x="3555550" y="2302475"/>
            <a:ext cx="5119800" cy="361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000000"/>
              </a:buClr>
              <a:buSzPts val="1400"/>
              <a:buFont typeface="Open Sans"/>
              <a:buNone/>
              <a:defRPr b="1" sz="1400">
                <a:solidFill>
                  <a:srgbClr val="000000"/>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8" name="Google Shape;58;p13"/>
          <p:cNvSpPr txBox="1"/>
          <p:nvPr>
            <p:ph idx="2" type="subTitle"/>
          </p:nvPr>
        </p:nvSpPr>
        <p:spPr>
          <a:xfrm>
            <a:off x="3566900" y="2663675"/>
            <a:ext cx="5119800" cy="571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000000"/>
              </a:buClr>
              <a:buSzPts val="1400"/>
              <a:buNone/>
              <a:defRPr sz="1400">
                <a:solidFill>
                  <a:srgbClr val="000000"/>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extLst>
    <p:ext uri="{DCECCB84-F9BA-43D5-87BE-67443E8EF086}">
      <p15:sldGuideLst>
        <p15:guide id="1" orient="horz" pos="780">
          <p15:clr>
            <a:srgbClr val="E46962"/>
          </p15:clr>
        </p15:guide>
        <p15:guide id="2" orient="horz" pos="1564">
          <p15:clr>
            <a:srgbClr val="E46962"/>
          </p15:clr>
        </p15:guide>
        <p15:guide id="3" orient="horz" pos="1787">
          <p15:clr>
            <a:srgbClr val="E46962"/>
          </p15:clr>
        </p15:guide>
        <p15:guide id="4" orient="horz" pos="1342">
          <p15:clr>
            <a:srgbClr val="E46962"/>
          </p15:clr>
        </p15:guide>
        <p15:guide id="5" orient="horz" pos="2736">
          <p15:clr>
            <a:srgbClr val="E46962"/>
          </p15:clr>
        </p15:guide>
        <p15:guide id="6" pos="2736">
          <p15:clr>
            <a:srgbClr val="E46962"/>
          </p15:clr>
        </p15:guide>
        <p15:guide id="7" pos="5472">
          <p15:clr>
            <a:srgbClr val="E46962"/>
          </p15:clr>
        </p15:guide>
        <p15:guide id="8" pos="1229">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Headline">
  <p:cSld name="Text with Headline">
    <p:spTree>
      <p:nvGrpSpPr>
        <p:cNvPr id="59" name="Shape 59"/>
        <p:cNvGrpSpPr/>
        <p:nvPr/>
      </p:nvGrpSpPr>
      <p:grpSpPr>
        <a:xfrm>
          <a:off x="0" y="0"/>
          <a:ext cx="0" cy="0"/>
          <a:chOff x="0" y="0"/>
          <a:chExt cx="0" cy="0"/>
        </a:xfrm>
      </p:grpSpPr>
      <p:cxnSp>
        <p:nvCxnSpPr>
          <p:cNvPr id="60" name="Google Shape;60;p14"/>
          <p:cNvCxnSpPr/>
          <p:nvPr/>
        </p:nvCxnSpPr>
        <p:spPr>
          <a:xfrm>
            <a:off x="457200" y="731520"/>
            <a:ext cx="8243400" cy="0"/>
          </a:xfrm>
          <a:prstGeom prst="straightConnector1">
            <a:avLst/>
          </a:prstGeom>
          <a:noFill/>
          <a:ln cap="flat" cmpd="sng" w="12700">
            <a:solidFill>
              <a:srgbClr val="A5A5A5"/>
            </a:solidFill>
            <a:prstDash val="solid"/>
            <a:miter lim="800000"/>
            <a:headEnd len="sm" w="sm" type="none"/>
            <a:tailEnd len="sm" w="sm" type="none"/>
          </a:ln>
        </p:spPr>
      </p:cxnSp>
      <p:sp>
        <p:nvSpPr>
          <p:cNvPr id="61" name="Google Shape;61;p14"/>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0000"/>
              </a:buClr>
              <a:buSzPts val="2700"/>
              <a:buNone/>
              <a:defRPr>
                <a:solidFill>
                  <a:srgbClr val="000000"/>
                </a:solidFill>
              </a:defRPr>
            </a:lvl1pPr>
            <a:lvl2pPr lvl="1" algn="l">
              <a:lnSpc>
                <a:spcPct val="90000"/>
              </a:lnSpc>
              <a:spcBef>
                <a:spcPts val="0"/>
              </a:spcBef>
              <a:spcAft>
                <a:spcPts val="0"/>
              </a:spcAft>
              <a:buSzPts val="3300"/>
              <a:buNone/>
              <a:defRPr/>
            </a:lvl2pPr>
            <a:lvl3pPr lvl="2" algn="l">
              <a:lnSpc>
                <a:spcPct val="90000"/>
              </a:lnSpc>
              <a:spcBef>
                <a:spcPts val="0"/>
              </a:spcBef>
              <a:spcAft>
                <a:spcPts val="0"/>
              </a:spcAft>
              <a:buSzPts val="3300"/>
              <a:buNone/>
              <a:defRPr/>
            </a:lvl3pPr>
            <a:lvl4pPr lvl="3" algn="l">
              <a:lnSpc>
                <a:spcPct val="90000"/>
              </a:lnSpc>
              <a:spcBef>
                <a:spcPts val="0"/>
              </a:spcBef>
              <a:spcAft>
                <a:spcPts val="0"/>
              </a:spcAft>
              <a:buSzPts val="3300"/>
              <a:buNone/>
              <a:defRPr/>
            </a:lvl4pPr>
            <a:lvl5pPr lvl="4" algn="l">
              <a:lnSpc>
                <a:spcPct val="90000"/>
              </a:lnSpc>
              <a:spcBef>
                <a:spcPts val="0"/>
              </a:spcBef>
              <a:spcAft>
                <a:spcPts val="0"/>
              </a:spcAft>
              <a:buSzPts val="3300"/>
              <a:buNone/>
              <a:defRPr/>
            </a:lvl5pPr>
            <a:lvl6pPr lvl="5" algn="l">
              <a:lnSpc>
                <a:spcPct val="90000"/>
              </a:lnSpc>
              <a:spcBef>
                <a:spcPts val="0"/>
              </a:spcBef>
              <a:spcAft>
                <a:spcPts val="0"/>
              </a:spcAft>
              <a:buSzPts val="3300"/>
              <a:buNone/>
              <a:defRPr/>
            </a:lvl6pPr>
            <a:lvl7pPr lvl="6" algn="l">
              <a:lnSpc>
                <a:spcPct val="90000"/>
              </a:lnSpc>
              <a:spcBef>
                <a:spcPts val="0"/>
              </a:spcBef>
              <a:spcAft>
                <a:spcPts val="0"/>
              </a:spcAft>
              <a:buSzPts val="3300"/>
              <a:buNone/>
              <a:defRPr/>
            </a:lvl7pPr>
            <a:lvl8pPr lvl="7" algn="l">
              <a:lnSpc>
                <a:spcPct val="90000"/>
              </a:lnSpc>
              <a:spcBef>
                <a:spcPts val="0"/>
              </a:spcBef>
              <a:spcAft>
                <a:spcPts val="0"/>
              </a:spcAft>
              <a:buSzPts val="3300"/>
              <a:buNone/>
              <a:defRPr/>
            </a:lvl8pPr>
            <a:lvl9pPr lvl="8" algn="l">
              <a:lnSpc>
                <a:spcPct val="90000"/>
              </a:lnSpc>
              <a:spcBef>
                <a:spcPts val="0"/>
              </a:spcBef>
              <a:spcAft>
                <a:spcPts val="0"/>
              </a:spcAft>
              <a:buSzPts val="3300"/>
              <a:buNone/>
              <a:defRPr/>
            </a:lvl9pPr>
          </a:lstStyle>
          <a:p/>
        </p:txBody>
      </p:sp>
      <p:sp>
        <p:nvSpPr>
          <p:cNvPr id="62" name="Google Shape;62;p14"/>
          <p:cNvSpPr txBox="1"/>
          <p:nvPr>
            <p:ph idx="1" type="body"/>
          </p:nvPr>
        </p:nvSpPr>
        <p:spPr>
          <a:xfrm>
            <a:off x="457200" y="914400"/>
            <a:ext cx="8229600" cy="34290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0"/>
              </a:spcBef>
              <a:spcAft>
                <a:spcPts val="0"/>
              </a:spcAft>
              <a:buSzPts val="1500"/>
              <a:buChar char="●"/>
              <a:defRPr/>
            </a:lvl1pPr>
            <a:lvl2pPr indent="-323850" lvl="1" marL="914400" algn="l">
              <a:lnSpc>
                <a:spcPct val="100000"/>
              </a:lnSpc>
              <a:spcBef>
                <a:spcPts val="0"/>
              </a:spcBef>
              <a:spcAft>
                <a:spcPts val="0"/>
              </a:spcAft>
              <a:buClr>
                <a:srgbClr val="000000"/>
              </a:buClr>
              <a:buSzPts val="1500"/>
              <a:buChar char="○"/>
              <a:defRPr>
                <a:solidFill>
                  <a:srgbClr val="000000"/>
                </a:solidFill>
              </a:defRPr>
            </a:lvl2pPr>
            <a:lvl3pPr indent="-323850" lvl="2" marL="1371600" algn="l">
              <a:lnSpc>
                <a:spcPct val="100000"/>
              </a:lnSpc>
              <a:spcBef>
                <a:spcPts val="0"/>
              </a:spcBef>
              <a:spcAft>
                <a:spcPts val="0"/>
              </a:spcAft>
              <a:buClr>
                <a:srgbClr val="000000"/>
              </a:buClr>
              <a:buSzPts val="1500"/>
              <a:buChar char="■"/>
              <a:defRPr>
                <a:solidFill>
                  <a:srgbClr val="000000"/>
                </a:solidFill>
              </a:defRPr>
            </a:lvl3pPr>
            <a:lvl4pPr indent="-323850" lvl="3" marL="1828800" algn="l">
              <a:lnSpc>
                <a:spcPct val="100000"/>
              </a:lnSpc>
              <a:spcBef>
                <a:spcPts val="0"/>
              </a:spcBef>
              <a:spcAft>
                <a:spcPts val="0"/>
              </a:spcAft>
              <a:buClr>
                <a:srgbClr val="000000"/>
              </a:buClr>
              <a:buSzPts val="1500"/>
              <a:buChar char="●"/>
              <a:defRPr>
                <a:solidFill>
                  <a:srgbClr val="000000"/>
                </a:solidFill>
              </a:defRPr>
            </a:lvl4pPr>
            <a:lvl5pPr indent="-323850" lvl="4" marL="2286000" algn="l">
              <a:lnSpc>
                <a:spcPct val="100000"/>
              </a:lnSpc>
              <a:spcBef>
                <a:spcPts val="0"/>
              </a:spcBef>
              <a:spcAft>
                <a:spcPts val="0"/>
              </a:spcAft>
              <a:buClr>
                <a:srgbClr val="000000"/>
              </a:buClr>
              <a:buSzPts val="1500"/>
              <a:buChar char="○"/>
              <a:defRPr>
                <a:solidFill>
                  <a:srgbClr val="000000"/>
                </a:solidFill>
              </a:defRPr>
            </a:lvl5pPr>
            <a:lvl6pPr indent="-323850" lvl="5" marL="2743200" algn="l">
              <a:lnSpc>
                <a:spcPct val="100000"/>
              </a:lnSpc>
              <a:spcBef>
                <a:spcPts val="0"/>
              </a:spcBef>
              <a:spcAft>
                <a:spcPts val="0"/>
              </a:spcAft>
              <a:buClr>
                <a:srgbClr val="000000"/>
              </a:buClr>
              <a:buSzPts val="1500"/>
              <a:buChar char="■"/>
              <a:defRPr>
                <a:solidFill>
                  <a:srgbClr val="000000"/>
                </a:solidFill>
              </a:defRPr>
            </a:lvl6pPr>
            <a:lvl7pPr indent="-323850" lvl="6" marL="3200400" algn="l">
              <a:lnSpc>
                <a:spcPct val="100000"/>
              </a:lnSpc>
              <a:spcBef>
                <a:spcPts val="0"/>
              </a:spcBef>
              <a:spcAft>
                <a:spcPts val="0"/>
              </a:spcAft>
              <a:buClr>
                <a:srgbClr val="000000"/>
              </a:buClr>
              <a:buSzPts val="1500"/>
              <a:buChar char="●"/>
              <a:defRPr>
                <a:solidFill>
                  <a:srgbClr val="000000"/>
                </a:solidFill>
              </a:defRPr>
            </a:lvl7pPr>
            <a:lvl8pPr indent="-323850" lvl="7" marL="3657600" algn="l">
              <a:lnSpc>
                <a:spcPct val="100000"/>
              </a:lnSpc>
              <a:spcBef>
                <a:spcPts val="0"/>
              </a:spcBef>
              <a:spcAft>
                <a:spcPts val="0"/>
              </a:spcAft>
              <a:buClr>
                <a:srgbClr val="000000"/>
              </a:buClr>
              <a:buSzPts val="1500"/>
              <a:buChar char="○"/>
              <a:defRPr>
                <a:solidFill>
                  <a:srgbClr val="000000"/>
                </a:solidFill>
              </a:defRPr>
            </a:lvl8pPr>
            <a:lvl9pPr indent="-323850" lvl="8" marL="4114800" algn="l">
              <a:lnSpc>
                <a:spcPct val="100000"/>
              </a:lnSpc>
              <a:spcBef>
                <a:spcPts val="0"/>
              </a:spcBef>
              <a:spcAft>
                <a:spcPts val="0"/>
              </a:spcAft>
              <a:buClr>
                <a:srgbClr val="000000"/>
              </a:buClr>
              <a:buSzPts val="1500"/>
              <a:buChar char="■"/>
              <a:defRPr>
                <a:solidFill>
                  <a:srgbClr val="000000"/>
                </a:solidFill>
              </a:defRPr>
            </a:lvl9pPr>
          </a:lstStyle>
          <a:p/>
        </p:txBody>
      </p:sp>
      <p:pic>
        <p:nvPicPr>
          <p:cNvPr id="63" name="Google Shape;63;p14"/>
          <p:cNvPicPr preferRelativeResize="0"/>
          <p:nvPr/>
        </p:nvPicPr>
        <p:blipFill rotWithShape="1">
          <a:blip r:embed="rId2">
            <a:alphaModFix/>
          </a:blip>
          <a:srcRect b="0" l="72402" r="0" t="0"/>
          <a:stretch/>
        </p:blipFill>
        <p:spPr>
          <a:xfrm>
            <a:off x="6325925" y="4627850"/>
            <a:ext cx="2818076" cy="515650"/>
          </a:xfrm>
          <a:prstGeom prst="rect">
            <a:avLst/>
          </a:prstGeom>
          <a:noFill/>
          <a:ln>
            <a:noFill/>
          </a:ln>
        </p:spPr>
      </p:pic>
      <p:sp>
        <p:nvSpPr>
          <p:cNvPr id="64" name="Google Shape;64;p14"/>
          <p:cNvSpPr/>
          <p:nvPr/>
        </p:nvSpPr>
        <p:spPr>
          <a:xfrm>
            <a:off x="0" y="4953600"/>
            <a:ext cx="6325800" cy="189900"/>
          </a:xfrm>
          <a:prstGeom prst="rect">
            <a:avLst/>
          </a:prstGeom>
          <a:solidFill>
            <a:srgbClr val="C412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orient="horz" pos="571">
          <p15:clr>
            <a:srgbClr val="E46962"/>
          </p15:clr>
        </p15:guide>
        <p15:guide id="4" orient="horz" pos="453">
          <p15:clr>
            <a:srgbClr val="E46962"/>
          </p15:clr>
        </p15:guide>
        <p15:guide id="5" pos="575">
          <p15:clr>
            <a:srgbClr val="E46962"/>
          </p15:clr>
        </p15:guide>
        <p15:guide id="6" orient="horz" pos="688">
          <p15:clr>
            <a:srgbClr val="E46962"/>
          </p15:clr>
        </p15:guide>
        <p15:guide id="7" orient="horz" pos="2736">
          <p15:clr>
            <a:srgbClr val="E46962"/>
          </p15:clr>
        </p15:guide>
        <p15:guide id="8" pos="5185">
          <p15:clr>
            <a:srgbClr val="E46962"/>
          </p15:clr>
        </p15:guide>
        <p15:guide id="9" orient="horz" pos="924">
          <p15:clr>
            <a:srgbClr val="E46962"/>
          </p15:clr>
        </p15:guide>
        <p15:guide id="10" orient="horz" pos="28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www.youtube.com/watch?v=rBUa401UnS0" TargetMode="Externa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11" Type="http://schemas.openxmlformats.org/officeDocument/2006/relationships/image" Target="../media/image16.jpg"/><Relationship Id="rId10" Type="http://schemas.openxmlformats.org/officeDocument/2006/relationships/image" Target="../media/image19.png"/><Relationship Id="rId13" Type="http://schemas.openxmlformats.org/officeDocument/2006/relationships/image" Target="../media/image18.png"/><Relationship Id="rId12" Type="http://schemas.openxmlformats.org/officeDocument/2006/relationships/image" Target="../media/image17.png"/><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0.png"/><Relationship Id="rId9" Type="http://schemas.openxmlformats.org/officeDocument/2006/relationships/image" Target="../media/image24.png"/><Relationship Id="rId15" Type="http://schemas.openxmlformats.org/officeDocument/2006/relationships/image" Target="../media/image23.png"/><Relationship Id="rId14" Type="http://schemas.openxmlformats.org/officeDocument/2006/relationships/image" Target="../media/image22.png"/><Relationship Id="rId16"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21.png"/><Relationship Id="rId7" Type="http://schemas.openxmlformats.org/officeDocument/2006/relationships/image" Target="../media/image25.png"/><Relationship Id="rId8"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8.jpg"/><Relationship Id="rId4" Type="http://schemas.openxmlformats.org/officeDocument/2006/relationships/image" Target="../media/image34.png"/><Relationship Id="rId5"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6.png"/><Relationship Id="rId4" Type="http://schemas.openxmlformats.org/officeDocument/2006/relationships/image" Target="../media/image28.jpg"/><Relationship Id="rId5"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566900" y="1238125"/>
            <a:ext cx="5119800" cy="801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sz="2800"/>
              <a:t>Fa</a:t>
            </a:r>
            <a:r>
              <a:rPr lang="en" sz="2800"/>
              <a:t>cial Acne Detection System </a:t>
            </a:r>
            <a:endParaRPr sz="1600"/>
          </a:p>
        </p:txBody>
      </p:sp>
      <p:sp>
        <p:nvSpPr>
          <p:cNvPr id="70" name="Google Shape;70;p15"/>
          <p:cNvSpPr txBox="1"/>
          <p:nvPr>
            <p:ph idx="1" type="subTitle"/>
          </p:nvPr>
        </p:nvSpPr>
        <p:spPr>
          <a:xfrm>
            <a:off x="3555550" y="2302475"/>
            <a:ext cx="5119800" cy="361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 sz="1700"/>
              <a:t>Team Memphis</a:t>
            </a:r>
            <a:endParaRPr sz="1700"/>
          </a:p>
        </p:txBody>
      </p:sp>
      <p:sp>
        <p:nvSpPr>
          <p:cNvPr id="71" name="Google Shape;71;p15"/>
          <p:cNvSpPr txBox="1"/>
          <p:nvPr>
            <p:ph idx="2" type="subTitle"/>
          </p:nvPr>
        </p:nvSpPr>
        <p:spPr>
          <a:xfrm>
            <a:off x="3566900" y="2663675"/>
            <a:ext cx="5119800" cy="571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
              <a:t>Chenhao Li, Hao Liu, Haoze Liu, Mingyang Yu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nvSpPr>
        <p:spPr>
          <a:xfrm>
            <a:off x="104925" y="803350"/>
            <a:ext cx="5923200" cy="3798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Facial Region Selection</a:t>
            </a:r>
            <a:endParaRPr sz="18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Allow users to select specific areas (e.g., forehead, cheeks, chin).</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Use a bounding rectangle to isolate the chosen region for analysis.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Localized Acne Detection</a:t>
            </a:r>
            <a:endParaRPr sz="18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Apply acne detection algorithms only within the selected region.</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Use color filtering and HSV to identify acne spots.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Improved Accuracy</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Focus on smaller areas reduces interference from unrelated features.</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Analyze regional patterns for better precision in detection.</a:t>
            </a:r>
            <a:endParaRPr sz="1600">
              <a:solidFill>
                <a:schemeClr val="dk1"/>
              </a:solidFill>
            </a:endParaRPr>
          </a:p>
        </p:txBody>
      </p:sp>
      <p:sp>
        <p:nvSpPr>
          <p:cNvPr id="165" name="Google Shape;165;p24"/>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fontScale="90000"/>
          </a:bodyPr>
          <a:lstStyle/>
          <a:p>
            <a:pPr indent="0" lvl="0" marL="0" rtl="0" algn="l">
              <a:lnSpc>
                <a:spcPct val="90000"/>
              </a:lnSpc>
              <a:spcBef>
                <a:spcPts val="0"/>
              </a:spcBef>
              <a:spcAft>
                <a:spcPts val="0"/>
              </a:spcAft>
              <a:buSzPct val="96428"/>
              <a:buNone/>
            </a:pPr>
            <a:r>
              <a:rPr lang="en"/>
              <a:t>Enhancing Acne Detection with Local Face detection</a:t>
            </a:r>
            <a:endParaRPr/>
          </a:p>
        </p:txBody>
      </p:sp>
      <p:pic>
        <p:nvPicPr>
          <p:cNvPr id="166" name="Google Shape;166;p24"/>
          <p:cNvPicPr preferRelativeResize="0"/>
          <p:nvPr/>
        </p:nvPicPr>
        <p:blipFill>
          <a:blip r:embed="rId3">
            <a:alphaModFix/>
          </a:blip>
          <a:stretch>
            <a:fillRect/>
          </a:stretch>
        </p:blipFill>
        <p:spPr>
          <a:xfrm>
            <a:off x="5864178" y="1219838"/>
            <a:ext cx="2965625" cy="2965625"/>
          </a:xfrm>
          <a:prstGeom prst="rect">
            <a:avLst/>
          </a:prstGeom>
          <a:noFill/>
          <a:ln>
            <a:noFill/>
          </a:ln>
        </p:spPr>
      </p:pic>
      <p:sp>
        <p:nvSpPr>
          <p:cNvPr id="167" name="Google Shape;167;p24"/>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Hao Liu</a:t>
            </a:r>
            <a:endParaRPr sz="1000">
              <a:solidFill>
                <a:schemeClr val="dk2"/>
              </a:solidFill>
            </a:endParaRPr>
          </a:p>
        </p:txBody>
      </p:sp>
    </p:spTree>
  </p:cSld>
  <p:clrMapOvr>
    <a:masterClrMapping/>
  </p:clrMapOvr>
  <p:transition spd="med">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700"/>
              <a:buNone/>
            </a:pPr>
            <a:r>
              <a:rPr lang="en"/>
              <a:t>Code </a:t>
            </a:r>
            <a:r>
              <a:rPr lang="en"/>
              <a:t>Overview for Full Face Detection</a:t>
            </a:r>
            <a:endParaRPr/>
          </a:p>
        </p:txBody>
      </p:sp>
      <p:sp>
        <p:nvSpPr>
          <p:cNvPr id="173" name="Google Shape;173;p25"/>
          <p:cNvSpPr/>
          <p:nvPr/>
        </p:nvSpPr>
        <p:spPr>
          <a:xfrm>
            <a:off x="583238" y="892300"/>
            <a:ext cx="8772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Input</a:t>
            </a:r>
            <a:endParaRPr/>
          </a:p>
          <a:p>
            <a:pPr indent="0" lvl="0" marL="0" rtl="0" algn="ctr">
              <a:spcBef>
                <a:spcPts val="0"/>
              </a:spcBef>
              <a:spcAft>
                <a:spcPts val="0"/>
              </a:spcAft>
              <a:buNone/>
            </a:pPr>
            <a:r>
              <a:rPr lang="en"/>
              <a:t>image</a:t>
            </a:r>
            <a:endParaRPr/>
          </a:p>
        </p:txBody>
      </p:sp>
      <p:sp>
        <p:nvSpPr>
          <p:cNvPr id="174" name="Google Shape;174;p25"/>
          <p:cNvSpPr/>
          <p:nvPr/>
        </p:nvSpPr>
        <p:spPr>
          <a:xfrm>
            <a:off x="457000" y="2342325"/>
            <a:ext cx="1129700" cy="9999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Mask Mouth and Eye</a:t>
            </a:r>
            <a:endParaRPr/>
          </a:p>
        </p:txBody>
      </p:sp>
      <p:sp>
        <p:nvSpPr>
          <p:cNvPr id="175" name="Google Shape;175;p25"/>
          <p:cNvSpPr/>
          <p:nvPr/>
        </p:nvSpPr>
        <p:spPr>
          <a:xfrm>
            <a:off x="2085977" y="1423396"/>
            <a:ext cx="1267550" cy="963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Convert to LAB Space and Extract A Channel</a:t>
            </a:r>
            <a:endParaRPr/>
          </a:p>
        </p:txBody>
      </p:sp>
      <p:sp>
        <p:nvSpPr>
          <p:cNvPr id="176" name="Google Shape;176;p25"/>
          <p:cNvSpPr/>
          <p:nvPr/>
        </p:nvSpPr>
        <p:spPr>
          <a:xfrm>
            <a:off x="3639388" y="3342125"/>
            <a:ext cx="1129700" cy="7575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Detect bags under eyes</a:t>
            </a:r>
            <a:endParaRPr/>
          </a:p>
        </p:txBody>
      </p:sp>
      <p:cxnSp>
        <p:nvCxnSpPr>
          <p:cNvPr id="177" name="Google Shape;177;p25"/>
          <p:cNvCxnSpPr>
            <a:stCxn id="173" idx="2"/>
            <a:endCxn id="174" idx="0"/>
          </p:cNvCxnSpPr>
          <p:nvPr/>
        </p:nvCxnSpPr>
        <p:spPr>
          <a:xfrm>
            <a:off x="1021838" y="1467975"/>
            <a:ext cx="0" cy="874500"/>
          </a:xfrm>
          <a:prstGeom prst="straightConnector1">
            <a:avLst/>
          </a:prstGeom>
          <a:noFill/>
          <a:ln cap="flat" cmpd="sng" w="9525">
            <a:solidFill>
              <a:schemeClr val="dk2"/>
            </a:solidFill>
            <a:prstDash val="solid"/>
            <a:round/>
            <a:headEnd len="med" w="med" type="none"/>
            <a:tailEnd len="med" w="med" type="triangle"/>
          </a:ln>
        </p:spPr>
      </p:cxnSp>
      <p:cxnSp>
        <p:nvCxnSpPr>
          <p:cNvPr id="178" name="Google Shape;178;p25"/>
          <p:cNvCxnSpPr>
            <a:stCxn id="174" idx="3"/>
            <a:endCxn id="175" idx="1"/>
          </p:cNvCxnSpPr>
          <p:nvPr/>
        </p:nvCxnSpPr>
        <p:spPr>
          <a:xfrm flipH="1" rot="10800000">
            <a:off x="1586700" y="1905375"/>
            <a:ext cx="499200" cy="936900"/>
          </a:xfrm>
          <a:prstGeom prst="straightConnector1">
            <a:avLst/>
          </a:prstGeom>
          <a:noFill/>
          <a:ln cap="flat" cmpd="sng" w="9525">
            <a:solidFill>
              <a:schemeClr val="dk2"/>
            </a:solidFill>
            <a:prstDash val="solid"/>
            <a:round/>
            <a:headEnd len="med" w="med" type="none"/>
            <a:tailEnd len="med" w="med" type="triangle"/>
          </a:ln>
        </p:spPr>
      </p:cxnSp>
      <p:cxnSp>
        <p:nvCxnSpPr>
          <p:cNvPr id="179" name="Google Shape;179;p25"/>
          <p:cNvCxnSpPr>
            <a:stCxn id="174" idx="3"/>
            <a:endCxn id="176" idx="1"/>
          </p:cNvCxnSpPr>
          <p:nvPr/>
        </p:nvCxnSpPr>
        <p:spPr>
          <a:xfrm>
            <a:off x="1586700" y="2842275"/>
            <a:ext cx="2052600" cy="878700"/>
          </a:xfrm>
          <a:prstGeom prst="straightConnector1">
            <a:avLst/>
          </a:prstGeom>
          <a:noFill/>
          <a:ln cap="flat" cmpd="sng" w="9525">
            <a:solidFill>
              <a:schemeClr val="dk2"/>
            </a:solidFill>
            <a:prstDash val="solid"/>
            <a:round/>
            <a:headEnd len="med" w="med" type="none"/>
            <a:tailEnd len="med" w="med" type="triangle"/>
          </a:ln>
        </p:spPr>
      </p:cxnSp>
      <p:cxnSp>
        <p:nvCxnSpPr>
          <p:cNvPr id="180" name="Google Shape;180;p25"/>
          <p:cNvCxnSpPr>
            <a:stCxn id="175" idx="3"/>
            <a:endCxn id="181" idx="1"/>
          </p:cNvCxnSpPr>
          <p:nvPr/>
        </p:nvCxnSpPr>
        <p:spPr>
          <a:xfrm>
            <a:off x="3353527" y="1905233"/>
            <a:ext cx="625500" cy="0"/>
          </a:xfrm>
          <a:prstGeom prst="straightConnector1">
            <a:avLst/>
          </a:prstGeom>
          <a:noFill/>
          <a:ln cap="flat" cmpd="sng" w="9525">
            <a:solidFill>
              <a:schemeClr val="dk2"/>
            </a:solidFill>
            <a:prstDash val="solid"/>
            <a:round/>
            <a:headEnd len="med" w="med" type="none"/>
            <a:tailEnd len="med" w="med" type="triangle"/>
          </a:ln>
        </p:spPr>
      </p:cxnSp>
      <p:sp>
        <p:nvSpPr>
          <p:cNvPr id="181" name="Google Shape;181;p25"/>
          <p:cNvSpPr/>
          <p:nvPr/>
        </p:nvSpPr>
        <p:spPr>
          <a:xfrm>
            <a:off x="3979038" y="1617388"/>
            <a:ext cx="11297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Detect Red Regions</a:t>
            </a:r>
            <a:endParaRPr/>
          </a:p>
        </p:txBody>
      </p:sp>
      <p:sp>
        <p:nvSpPr>
          <p:cNvPr id="182" name="Google Shape;182;p25"/>
          <p:cNvSpPr/>
          <p:nvPr/>
        </p:nvSpPr>
        <p:spPr>
          <a:xfrm>
            <a:off x="5591688" y="1187163"/>
            <a:ext cx="11297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Draw Contours</a:t>
            </a:r>
            <a:endParaRPr/>
          </a:p>
        </p:txBody>
      </p:sp>
      <p:sp>
        <p:nvSpPr>
          <p:cNvPr id="183" name="Google Shape;183;p25"/>
          <p:cNvSpPr/>
          <p:nvPr/>
        </p:nvSpPr>
        <p:spPr>
          <a:xfrm>
            <a:off x="5591688" y="2047613"/>
            <a:ext cx="11297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Classify Acne</a:t>
            </a:r>
            <a:endParaRPr/>
          </a:p>
        </p:txBody>
      </p:sp>
      <p:sp>
        <p:nvSpPr>
          <p:cNvPr id="184" name="Google Shape;184;p25"/>
          <p:cNvSpPr/>
          <p:nvPr/>
        </p:nvSpPr>
        <p:spPr>
          <a:xfrm>
            <a:off x="7557313" y="2433238"/>
            <a:ext cx="11297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Calculate Score</a:t>
            </a:r>
            <a:endParaRPr/>
          </a:p>
        </p:txBody>
      </p:sp>
      <p:sp>
        <p:nvSpPr>
          <p:cNvPr id="185" name="Google Shape;185;p25"/>
          <p:cNvSpPr/>
          <p:nvPr/>
        </p:nvSpPr>
        <p:spPr>
          <a:xfrm>
            <a:off x="7557313" y="3433063"/>
            <a:ext cx="11297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Output Results</a:t>
            </a:r>
            <a:endParaRPr/>
          </a:p>
        </p:txBody>
      </p:sp>
      <p:cxnSp>
        <p:nvCxnSpPr>
          <p:cNvPr id="186" name="Google Shape;186;p25"/>
          <p:cNvCxnSpPr>
            <a:stCxn id="181" idx="3"/>
            <a:endCxn id="182" idx="1"/>
          </p:cNvCxnSpPr>
          <p:nvPr/>
        </p:nvCxnSpPr>
        <p:spPr>
          <a:xfrm flipH="1" rot="10800000">
            <a:off x="5108738" y="1475025"/>
            <a:ext cx="483000" cy="430200"/>
          </a:xfrm>
          <a:prstGeom prst="straightConnector1">
            <a:avLst/>
          </a:prstGeom>
          <a:noFill/>
          <a:ln cap="flat" cmpd="sng" w="9525">
            <a:solidFill>
              <a:schemeClr val="dk2"/>
            </a:solidFill>
            <a:prstDash val="solid"/>
            <a:round/>
            <a:headEnd len="med" w="med" type="none"/>
            <a:tailEnd len="med" w="med" type="triangle"/>
          </a:ln>
        </p:spPr>
      </p:cxnSp>
      <p:cxnSp>
        <p:nvCxnSpPr>
          <p:cNvPr id="187" name="Google Shape;187;p25"/>
          <p:cNvCxnSpPr>
            <a:stCxn id="181" idx="3"/>
            <a:endCxn id="183" idx="1"/>
          </p:cNvCxnSpPr>
          <p:nvPr/>
        </p:nvCxnSpPr>
        <p:spPr>
          <a:xfrm>
            <a:off x="5108738" y="1905225"/>
            <a:ext cx="483000" cy="430200"/>
          </a:xfrm>
          <a:prstGeom prst="straightConnector1">
            <a:avLst/>
          </a:prstGeom>
          <a:noFill/>
          <a:ln cap="flat" cmpd="sng" w="9525">
            <a:solidFill>
              <a:schemeClr val="dk2"/>
            </a:solidFill>
            <a:prstDash val="solid"/>
            <a:round/>
            <a:headEnd len="med" w="med" type="none"/>
            <a:tailEnd len="med" w="med" type="triangle"/>
          </a:ln>
        </p:spPr>
      </p:cxnSp>
      <p:cxnSp>
        <p:nvCxnSpPr>
          <p:cNvPr id="188" name="Google Shape;188;p25"/>
          <p:cNvCxnSpPr>
            <a:stCxn id="182" idx="3"/>
            <a:endCxn id="184" idx="1"/>
          </p:cNvCxnSpPr>
          <p:nvPr/>
        </p:nvCxnSpPr>
        <p:spPr>
          <a:xfrm>
            <a:off x="6721388" y="1475000"/>
            <a:ext cx="835800" cy="1246200"/>
          </a:xfrm>
          <a:prstGeom prst="straightConnector1">
            <a:avLst/>
          </a:prstGeom>
          <a:noFill/>
          <a:ln cap="flat" cmpd="sng" w="9525">
            <a:solidFill>
              <a:schemeClr val="dk2"/>
            </a:solidFill>
            <a:prstDash val="solid"/>
            <a:round/>
            <a:headEnd len="med" w="med" type="none"/>
            <a:tailEnd len="med" w="med" type="triangle"/>
          </a:ln>
        </p:spPr>
      </p:cxnSp>
      <p:cxnSp>
        <p:nvCxnSpPr>
          <p:cNvPr id="189" name="Google Shape;189;p25"/>
          <p:cNvCxnSpPr>
            <a:stCxn id="184" idx="2"/>
            <a:endCxn id="185" idx="0"/>
          </p:cNvCxnSpPr>
          <p:nvPr/>
        </p:nvCxnSpPr>
        <p:spPr>
          <a:xfrm>
            <a:off x="8122163" y="3008913"/>
            <a:ext cx="0" cy="424200"/>
          </a:xfrm>
          <a:prstGeom prst="straightConnector1">
            <a:avLst/>
          </a:prstGeom>
          <a:noFill/>
          <a:ln cap="flat" cmpd="sng" w="9525">
            <a:solidFill>
              <a:schemeClr val="dk2"/>
            </a:solidFill>
            <a:prstDash val="solid"/>
            <a:round/>
            <a:headEnd len="med" w="med" type="none"/>
            <a:tailEnd len="med" w="med" type="triangle"/>
          </a:ln>
        </p:spPr>
      </p:cxnSp>
      <p:cxnSp>
        <p:nvCxnSpPr>
          <p:cNvPr id="190" name="Google Shape;190;p25"/>
          <p:cNvCxnSpPr>
            <a:stCxn id="183" idx="3"/>
            <a:endCxn id="184" idx="1"/>
          </p:cNvCxnSpPr>
          <p:nvPr/>
        </p:nvCxnSpPr>
        <p:spPr>
          <a:xfrm>
            <a:off x="6721388" y="2335450"/>
            <a:ext cx="835800" cy="385500"/>
          </a:xfrm>
          <a:prstGeom prst="straightConnector1">
            <a:avLst/>
          </a:prstGeom>
          <a:noFill/>
          <a:ln cap="flat" cmpd="sng" w="9525">
            <a:solidFill>
              <a:schemeClr val="dk2"/>
            </a:solidFill>
            <a:prstDash val="solid"/>
            <a:round/>
            <a:headEnd len="med" w="med" type="none"/>
            <a:tailEnd len="med" w="med" type="triangle"/>
          </a:ln>
        </p:spPr>
      </p:cxnSp>
      <p:cxnSp>
        <p:nvCxnSpPr>
          <p:cNvPr id="191" name="Google Shape;191;p25"/>
          <p:cNvCxnSpPr>
            <a:stCxn id="176" idx="3"/>
            <a:endCxn id="185" idx="1"/>
          </p:cNvCxnSpPr>
          <p:nvPr/>
        </p:nvCxnSpPr>
        <p:spPr>
          <a:xfrm>
            <a:off x="4769088" y="3720913"/>
            <a:ext cx="2788200" cy="0"/>
          </a:xfrm>
          <a:prstGeom prst="straightConnector1">
            <a:avLst/>
          </a:prstGeom>
          <a:noFill/>
          <a:ln cap="flat" cmpd="sng" w="9525">
            <a:solidFill>
              <a:schemeClr val="dk2"/>
            </a:solidFill>
            <a:prstDash val="solid"/>
            <a:round/>
            <a:headEnd len="med" w="med" type="none"/>
            <a:tailEnd len="med" w="med" type="triangle"/>
          </a:ln>
        </p:spPr>
      </p:cxnSp>
      <p:sp>
        <p:nvSpPr>
          <p:cNvPr id="192" name="Google Shape;192;p25"/>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Hao Liu</a:t>
            </a:r>
            <a:endParaRPr sz="1000">
              <a:solidFill>
                <a:schemeClr val="dk2"/>
              </a:solidFill>
            </a:endParaRPr>
          </a:p>
        </p:txBody>
      </p:sp>
    </p:spTree>
  </p:cSld>
  <p:clrMapOvr>
    <a:masterClrMapping/>
  </p:clrMapOvr>
  <p:transition spd="med">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700"/>
              <a:buNone/>
            </a:pPr>
            <a:r>
              <a:rPr lang="en"/>
              <a:t>Code Overview for Local Face Detection</a:t>
            </a:r>
            <a:endParaRPr/>
          </a:p>
        </p:txBody>
      </p:sp>
      <p:sp>
        <p:nvSpPr>
          <p:cNvPr id="198" name="Google Shape;198;p26"/>
          <p:cNvSpPr/>
          <p:nvPr/>
        </p:nvSpPr>
        <p:spPr>
          <a:xfrm>
            <a:off x="471353" y="1133763"/>
            <a:ext cx="11010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Input</a:t>
            </a:r>
            <a:endParaRPr/>
          </a:p>
          <a:p>
            <a:pPr indent="0" lvl="0" marL="0" rtl="0" algn="ctr">
              <a:spcBef>
                <a:spcPts val="0"/>
              </a:spcBef>
              <a:spcAft>
                <a:spcPts val="0"/>
              </a:spcAft>
              <a:buNone/>
            </a:pPr>
            <a:r>
              <a:rPr lang="en"/>
              <a:t>image</a:t>
            </a:r>
            <a:endParaRPr/>
          </a:p>
        </p:txBody>
      </p:sp>
      <p:sp>
        <p:nvSpPr>
          <p:cNvPr id="199" name="Google Shape;199;p26"/>
          <p:cNvSpPr/>
          <p:nvPr/>
        </p:nvSpPr>
        <p:spPr>
          <a:xfrm>
            <a:off x="456988" y="2133575"/>
            <a:ext cx="1129700" cy="7575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User Select the Region Of Interest</a:t>
            </a:r>
            <a:endParaRPr/>
          </a:p>
        </p:txBody>
      </p:sp>
      <p:sp>
        <p:nvSpPr>
          <p:cNvPr id="200" name="Google Shape;200;p26"/>
          <p:cNvSpPr/>
          <p:nvPr/>
        </p:nvSpPr>
        <p:spPr>
          <a:xfrm>
            <a:off x="2149102" y="2030521"/>
            <a:ext cx="1267550" cy="963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Green Channel Separation</a:t>
            </a:r>
            <a:endParaRPr/>
          </a:p>
        </p:txBody>
      </p:sp>
      <p:cxnSp>
        <p:nvCxnSpPr>
          <p:cNvPr id="201" name="Google Shape;201;p26"/>
          <p:cNvCxnSpPr>
            <a:stCxn id="198" idx="2"/>
            <a:endCxn id="199" idx="0"/>
          </p:cNvCxnSpPr>
          <p:nvPr/>
        </p:nvCxnSpPr>
        <p:spPr>
          <a:xfrm>
            <a:off x="1021853" y="1709438"/>
            <a:ext cx="0" cy="42420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p26"/>
          <p:cNvCxnSpPr>
            <a:stCxn id="199" idx="3"/>
            <a:endCxn id="200" idx="1"/>
          </p:cNvCxnSpPr>
          <p:nvPr/>
        </p:nvCxnSpPr>
        <p:spPr>
          <a:xfrm>
            <a:off x="1586688" y="2512363"/>
            <a:ext cx="562500" cy="0"/>
          </a:xfrm>
          <a:prstGeom prst="straightConnector1">
            <a:avLst/>
          </a:prstGeom>
          <a:noFill/>
          <a:ln cap="flat" cmpd="sng" w="9525">
            <a:solidFill>
              <a:schemeClr val="dk2"/>
            </a:solidFill>
            <a:prstDash val="solid"/>
            <a:round/>
            <a:headEnd len="med" w="med" type="none"/>
            <a:tailEnd len="med" w="med" type="triangle"/>
          </a:ln>
        </p:spPr>
      </p:cxnSp>
      <p:cxnSp>
        <p:nvCxnSpPr>
          <p:cNvPr id="203" name="Google Shape;203;p26"/>
          <p:cNvCxnSpPr>
            <a:stCxn id="200" idx="3"/>
            <a:endCxn id="204" idx="1"/>
          </p:cNvCxnSpPr>
          <p:nvPr/>
        </p:nvCxnSpPr>
        <p:spPr>
          <a:xfrm>
            <a:off x="3416652" y="2512358"/>
            <a:ext cx="440700" cy="0"/>
          </a:xfrm>
          <a:prstGeom prst="straightConnector1">
            <a:avLst/>
          </a:prstGeom>
          <a:noFill/>
          <a:ln cap="flat" cmpd="sng" w="9525">
            <a:solidFill>
              <a:schemeClr val="dk2"/>
            </a:solidFill>
            <a:prstDash val="solid"/>
            <a:round/>
            <a:headEnd len="med" w="med" type="none"/>
            <a:tailEnd len="med" w="med" type="triangle"/>
          </a:ln>
        </p:spPr>
      </p:cxnSp>
      <p:sp>
        <p:nvSpPr>
          <p:cNvPr id="204" name="Google Shape;204;p26"/>
          <p:cNvSpPr/>
          <p:nvPr/>
        </p:nvSpPr>
        <p:spPr>
          <a:xfrm>
            <a:off x="3857288" y="2224500"/>
            <a:ext cx="11297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Find Contour</a:t>
            </a:r>
            <a:endParaRPr/>
          </a:p>
        </p:txBody>
      </p:sp>
      <p:cxnSp>
        <p:nvCxnSpPr>
          <p:cNvPr id="205" name="Google Shape;205;p26"/>
          <p:cNvCxnSpPr>
            <a:stCxn id="204" idx="3"/>
            <a:endCxn id="206" idx="1"/>
          </p:cNvCxnSpPr>
          <p:nvPr/>
        </p:nvCxnSpPr>
        <p:spPr>
          <a:xfrm>
            <a:off x="4986988" y="2512338"/>
            <a:ext cx="440700" cy="0"/>
          </a:xfrm>
          <a:prstGeom prst="straightConnector1">
            <a:avLst/>
          </a:prstGeom>
          <a:noFill/>
          <a:ln cap="flat" cmpd="sng" w="9525">
            <a:solidFill>
              <a:schemeClr val="dk2"/>
            </a:solidFill>
            <a:prstDash val="solid"/>
            <a:round/>
            <a:headEnd len="med" w="med" type="none"/>
            <a:tailEnd len="med" w="med" type="triangle"/>
          </a:ln>
        </p:spPr>
      </p:cxnSp>
      <p:sp>
        <p:nvSpPr>
          <p:cNvPr id="207" name="Google Shape;207;p26"/>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Hao Liu</a:t>
            </a:r>
            <a:endParaRPr sz="1000">
              <a:solidFill>
                <a:schemeClr val="dk2"/>
              </a:solidFill>
            </a:endParaRPr>
          </a:p>
        </p:txBody>
      </p:sp>
      <p:sp>
        <p:nvSpPr>
          <p:cNvPr id="208" name="Google Shape;208;p26"/>
          <p:cNvSpPr/>
          <p:nvPr/>
        </p:nvSpPr>
        <p:spPr>
          <a:xfrm>
            <a:off x="5809088" y="3874338"/>
            <a:ext cx="11297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Effective Contour</a:t>
            </a:r>
            <a:endParaRPr/>
          </a:p>
        </p:txBody>
      </p:sp>
      <p:sp>
        <p:nvSpPr>
          <p:cNvPr id="206" name="Google Shape;206;p26"/>
          <p:cNvSpPr/>
          <p:nvPr/>
        </p:nvSpPr>
        <p:spPr>
          <a:xfrm>
            <a:off x="5427650" y="1872988"/>
            <a:ext cx="1892563" cy="1278700"/>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 &lt; 10</a:t>
            </a:r>
            <a:endParaRPr/>
          </a:p>
          <a:p>
            <a:pPr indent="0" lvl="0" marL="0" rtl="0" algn="ctr">
              <a:spcBef>
                <a:spcPts val="0"/>
              </a:spcBef>
              <a:spcAft>
                <a:spcPts val="0"/>
              </a:spcAft>
              <a:buNone/>
            </a:pPr>
            <a:r>
              <a:rPr lang="en"/>
              <a:t>S &gt; 70</a:t>
            </a:r>
            <a:endParaRPr/>
          </a:p>
          <a:p>
            <a:pPr indent="0" lvl="0" marL="0" rtl="0" algn="ctr">
              <a:spcBef>
                <a:spcPts val="0"/>
              </a:spcBef>
              <a:spcAft>
                <a:spcPts val="0"/>
              </a:spcAft>
              <a:buNone/>
            </a:pPr>
            <a:r>
              <a:rPr lang="en"/>
              <a:t>V &gt; 50</a:t>
            </a:r>
            <a:endParaRPr/>
          </a:p>
        </p:txBody>
      </p:sp>
      <p:sp>
        <p:nvSpPr>
          <p:cNvPr id="209" name="Google Shape;209;p26"/>
          <p:cNvSpPr/>
          <p:nvPr/>
        </p:nvSpPr>
        <p:spPr>
          <a:xfrm>
            <a:off x="3979038" y="3874338"/>
            <a:ext cx="11297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Classify Acne</a:t>
            </a:r>
            <a:endParaRPr/>
          </a:p>
        </p:txBody>
      </p:sp>
      <p:sp>
        <p:nvSpPr>
          <p:cNvPr id="210" name="Google Shape;210;p26"/>
          <p:cNvSpPr/>
          <p:nvPr/>
        </p:nvSpPr>
        <p:spPr>
          <a:xfrm>
            <a:off x="2218013" y="3874338"/>
            <a:ext cx="11297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Output Results</a:t>
            </a:r>
            <a:endParaRPr/>
          </a:p>
        </p:txBody>
      </p:sp>
      <p:cxnSp>
        <p:nvCxnSpPr>
          <p:cNvPr id="211" name="Google Shape;211;p26"/>
          <p:cNvCxnSpPr>
            <a:stCxn id="206" idx="2"/>
            <a:endCxn id="208" idx="0"/>
          </p:cNvCxnSpPr>
          <p:nvPr/>
        </p:nvCxnSpPr>
        <p:spPr>
          <a:xfrm>
            <a:off x="6373931" y="3151688"/>
            <a:ext cx="0" cy="722700"/>
          </a:xfrm>
          <a:prstGeom prst="straightConnector1">
            <a:avLst/>
          </a:prstGeom>
          <a:noFill/>
          <a:ln cap="flat" cmpd="sng" w="9525">
            <a:solidFill>
              <a:schemeClr val="dk2"/>
            </a:solidFill>
            <a:prstDash val="solid"/>
            <a:round/>
            <a:headEnd len="med" w="med" type="none"/>
            <a:tailEnd len="med" w="med" type="triangle"/>
          </a:ln>
        </p:spPr>
      </p:cxnSp>
      <p:cxnSp>
        <p:nvCxnSpPr>
          <p:cNvPr id="212" name="Google Shape;212;p26"/>
          <p:cNvCxnSpPr>
            <a:stCxn id="208" idx="1"/>
            <a:endCxn id="209" idx="3"/>
          </p:cNvCxnSpPr>
          <p:nvPr/>
        </p:nvCxnSpPr>
        <p:spPr>
          <a:xfrm rot="10800000">
            <a:off x="5108888" y="4162175"/>
            <a:ext cx="700200" cy="0"/>
          </a:xfrm>
          <a:prstGeom prst="straightConnector1">
            <a:avLst/>
          </a:prstGeom>
          <a:noFill/>
          <a:ln cap="flat" cmpd="sng" w="9525">
            <a:solidFill>
              <a:schemeClr val="dk2"/>
            </a:solidFill>
            <a:prstDash val="solid"/>
            <a:round/>
            <a:headEnd len="med" w="med" type="none"/>
            <a:tailEnd len="med" w="med" type="triangle"/>
          </a:ln>
        </p:spPr>
      </p:cxnSp>
      <p:cxnSp>
        <p:nvCxnSpPr>
          <p:cNvPr id="213" name="Google Shape;213;p26"/>
          <p:cNvCxnSpPr>
            <a:stCxn id="209" idx="1"/>
            <a:endCxn id="210" idx="3"/>
          </p:cNvCxnSpPr>
          <p:nvPr/>
        </p:nvCxnSpPr>
        <p:spPr>
          <a:xfrm rot="10800000">
            <a:off x="3347838" y="4162175"/>
            <a:ext cx="631200" cy="0"/>
          </a:xfrm>
          <a:prstGeom prst="straightConnector1">
            <a:avLst/>
          </a:prstGeom>
          <a:noFill/>
          <a:ln cap="flat" cmpd="sng" w="9525">
            <a:solidFill>
              <a:schemeClr val="dk2"/>
            </a:solidFill>
            <a:prstDash val="solid"/>
            <a:round/>
            <a:headEnd len="med" w="med" type="none"/>
            <a:tailEnd len="med" w="med" type="triangle"/>
          </a:ln>
        </p:spPr>
      </p:cxnSp>
      <p:sp>
        <p:nvSpPr>
          <p:cNvPr id="214" name="Google Shape;214;p26"/>
          <p:cNvSpPr/>
          <p:nvPr/>
        </p:nvSpPr>
        <p:spPr>
          <a:xfrm>
            <a:off x="7928313" y="2224500"/>
            <a:ext cx="11297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Not Acne</a:t>
            </a:r>
            <a:endParaRPr/>
          </a:p>
        </p:txBody>
      </p:sp>
      <p:cxnSp>
        <p:nvCxnSpPr>
          <p:cNvPr id="215" name="Google Shape;215;p26"/>
          <p:cNvCxnSpPr>
            <a:stCxn id="206" idx="3"/>
            <a:endCxn id="214" idx="1"/>
          </p:cNvCxnSpPr>
          <p:nvPr/>
        </p:nvCxnSpPr>
        <p:spPr>
          <a:xfrm>
            <a:off x="7320213" y="2512338"/>
            <a:ext cx="608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7"/>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700"/>
              <a:buNone/>
            </a:pPr>
            <a:r>
              <a:rPr lang="en"/>
              <a:t>Code Example</a:t>
            </a:r>
            <a:endParaRPr/>
          </a:p>
        </p:txBody>
      </p:sp>
      <p:sp>
        <p:nvSpPr>
          <p:cNvPr id="221" name="Google Shape;221;p27"/>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a:t>
            </a:r>
            <a:endParaRPr sz="1000">
              <a:solidFill>
                <a:schemeClr val="dk2"/>
              </a:solidFill>
            </a:endParaRPr>
          </a:p>
        </p:txBody>
      </p:sp>
      <p:pic>
        <p:nvPicPr>
          <p:cNvPr id="222" name="Google Shape;222;p27" title="CMU 24678 Project Example">
            <a:hlinkClick r:id="rId3"/>
          </p:cNvPr>
          <p:cNvPicPr preferRelativeResize="0"/>
          <p:nvPr/>
        </p:nvPicPr>
        <p:blipFill>
          <a:blip r:embed="rId4">
            <a:alphaModFix/>
          </a:blip>
          <a:stretch>
            <a:fillRect/>
          </a:stretch>
        </p:blipFill>
        <p:spPr>
          <a:xfrm>
            <a:off x="839525" y="739935"/>
            <a:ext cx="7464950" cy="4199040"/>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700"/>
              <a:buNone/>
            </a:pPr>
            <a:r>
              <a:rPr lang="en"/>
              <a:t>Result</a:t>
            </a:r>
            <a:endParaRPr/>
          </a:p>
        </p:txBody>
      </p:sp>
      <p:sp>
        <p:nvSpPr>
          <p:cNvPr id="228" name="Google Shape;228;p28"/>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a:t>
            </a:r>
            <a:endParaRPr sz="1000">
              <a:solidFill>
                <a:schemeClr val="dk2"/>
              </a:solidFill>
            </a:endParaRPr>
          </a:p>
        </p:txBody>
      </p:sp>
      <p:sp>
        <p:nvSpPr>
          <p:cNvPr id="229" name="Google Shape;229;p28"/>
          <p:cNvSpPr txBox="1"/>
          <p:nvPr/>
        </p:nvSpPr>
        <p:spPr>
          <a:xfrm>
            <a:off x="0" y="720775"/>
            <a:ext cx="8737800" cy="371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Full Face Detection                                                 </a:t>
            </a:r>
            <a:r>
              <a:rPr lang="en" sz="1800">
                <a:solidFill>
                  <a:schemeClr val="dk1"/>
                </a:solidFill>
              </a:rPr>
              <a:t>Local Face Detection</a:t>
            </a:r>
            <a:endParaRPr sz="1800">
              <a:solidFill>
                <a:schemeClr val="dk1"/>
              </a:solidFill>
            </a:endParaRPr>
          </a:p>
        </p:txBody>
      </p:sp>
      <p:pic>
        <p:nvPicPr>
          <p:cNvPr id="230" name="Google Shape;230;p28"/>
          <p:cNvPicPr preferRelativeResize="0"/>
          <p:nvPr/>
        </p:nvPicPr>
        <p:blipFill>
          <a:blip r:embed="rId3">
            <a:alphaModFix/>
          </a:blip>
          <a:stretch>
            <a:fillRect/>
          </a:stretch>
        </p:blipFill>
        <p:spPr>
          <a:xfrm>
            <a:off x="2155750" y="1099399"/>
            <a:ext cx="1838600" cy="1213482"/>
          </a:xfrm>
          <a:prstGeom prst="rect">
            <a:avLst/>
          </a:prstGeom>
          <a:noFill/>
          <a:ln>
            <a:noFill/>
          </a:ln>
        </p:spPr>
      </p:pic>
      <p:pic>
        <p:nvPicPr>
          <p:cNvPr id="231" name="Google Shape;231;p28"/>
          <p:cNvPicPr preferRelativeResize="0"/>
          <p:nvPr/>
        </p:nvPicPr>
        <p:blipFill>
          <a:blip r:embed="rId4">
            <a:alphaModFix/>
          </a:blip>
          <a:stretch>
            <a:fillRect/>
          </a:stretch>
        </p:blipFill>
        <p:spPr>
          <a:xfrm>
            <a:off x="200300" y="1092175"/>
            <a:ext cx="1838597" cy="1215400"/>
          </a:xfrm>
          <a:prstGeom prst="rect">
            <a:avLst/>
          </a:prstGeom>
          <a:noFill/>
          <a:ln>
            <a:noFill/>
          </a:ln>
        </p:spPr>
      </p:pic>
      <p:pic>
        <p:nvPicPr>
          <p:cNvPr id="232" name="Google Shape;232;p28"/>
          <p:cNvPicPr preferRelativeResize="0"/>
          <p:nvPr/>
        </p:nvPicPr>
        <p:blipFill>
          <a:blip r:embed="rId5">
            <a:alphaModFix/>
          </a:blip>
          <a:stretch>
            <a:fillRect/>
          </a:stretch>
        </p:blipFill>
        <p:spPr>
          <a:xfrm>
            <a:off x="5323000" y="1103325"/>
            <a:ext cx="1371775" cy="1216783"/>
          </a:xfrm>
          <a:prstGeom prst="rect">
            <a:avLst/>
          </a:prstGeom>
          <a:noFill/>
          <a:ln>
            <a:noFill/>
          </a:ln>
        </p:spPr>
      </p:pic>
      <p:pic>
        <p:nvPicPr>
          <p:cNvPr id="233" name="Google Shape;233;p28"/>
          <p:cNvPicPr preferRelativeResize="0"/>
          <p:nvPr/>
        </p:nvPicPr>
        <p:blipFill>
          <a:blip r:embed="rId6">
            <a:alphaModFix/>
          </a:blip>
          <a:stretch>
            <a:fillRect/>
          </a:stretch>
        </p:blipFill>
        <p:spPr>
          <a:xfrm>
            <a:off x="6694784" y="1104009"/>
            <a:ext cx="1371775" cy="1215393"/>
          </a:xfrm>
          <a:prstGeom prst="rect">
            <a:avLst/>
          </a:prstGeom>
          <a:noFill/>
          <a:ln>
            <a:noFill/>
          </a:ln>
        </p:spPr>
      </p:pic>
      <p:pic>
        <p:nvPicPr>
          <p:cNvPr id="234" name="Google Shape;234;p28"/>
          <p:cNvPicPr preferRelativeResize="0"/>
          <p:nvPr/>
        </p:nvPicPr>
        <p:blipFill>
          <a:blip r:embed="rId7">
            <a:alphaModFix/>
          </a:blip>
          <a:stretch>
            <a:fillRect/>
          </a:stretch>
        </p:blipFill>
        <p:spPr>
          <a:xfrm>
            <a:off x="6694775" y="2290601"/>
            <a:ext cx="1371775" cy="1423575"/>
          </a:xfrm>
          <a:prstGeom prst="rect">
            <a:avLst/>
          </a:prstGeom>
          <a:noFill/>
          <a:ln>
            <a:noFill/>
          </a:ln>
        </p:spPr>
      </p:pic>
      <p:pic>
        <p:nvPicPr>
          <p:cNvPr id="235" name="Google Shape;235;p28"/>
          <p:cNvPicPr preferRelativeResize="0"/>
          <p:nvPr/>
        </p:nvPicPr>
        <p:blipFill>
          <a:blip r:embed="rId8">
            <a:alphaModFix/>
          </a:blip>
          <a:stretch>
            <a:fillRect/>
          </a:stretch>
        </p:blipFill>
        <p:spPr>
          <a:xfrm>
            <a:off x="5323000" y="2331238"/>
            <a:ext cx="1371776" cy="1371776"/>
          </a:xfrm>
          <a:prstGeom prst="rect">
            <a:avLst/>
          </a:prstGeom>
          <a:noFill/>
          <a:ln>
            <a:noFill/>
          </a:ln>
        </p:spPr>
      </p:pic>
      <p:pic>
        <p:nvPicPr>
          <p:cNvPr id="236" name="Google Shape;236;p28"/>
          <p:cNvPicPr preferRelativeResize="0"/>
          <p:nvPr/>
        </p:nvPicPr>
        <p:blipFill>
          <a:blip r:embed="rId9">
            <a:alphaModFix/>
          </a:blip>
          <a:stretch>
            <a:fillRect/>
          </a:stretch>
        </p:blipFill>
        <p:spPr>
          <a:xfrm>
            <a:off x="5323024" y="3714175"/>
            <a:ext cx="1371750" cy="1215400"/>
          </a:xfrm>
          <a:prstGeom prst="rect">
            <a:avLst/>
          </a:prstGeom>
          <a:noFill/>
          <a:ln>
            <a:noFill/>
          </a:ln>
        </p:spPr>
      </p:pic>
      <p:pic>
        <p:nvPicPr>
          <p:cNvPr id="237" name="Google Shape;237;p28"/>
          <p:cNvPicPr preferRelativeResize="0"/>
          <p:nvPr/>
        </p:nvPicPr>
        <p:blipFill>
          <a:blip r:embed="rId10">
            <a:alphaModFix/>
          </a:blip>
          <a:stretch>
            <a:fillRect/>
          </a:stretch>
        </p:blipFill>
        <p:spPr>
          <a:xfrm>
            <a:off x="6694799" y="3714175"/>
            <a:ext cx="1371750" cy="1215400"/>
          </a:xfrm>
          <a:prstGeom prst="rect">
            <a:avLst/>
          </a:prstGeom>
          <a:noFill/>
          <a:ln>
            <a:noFill/>
          </a:ln>
        </p:spPr>
      </p:pic>
      <p:pic>
        <p:nvPicPr>
          <p:cNvPr id="238" name="Google Shape;238;p28"/>
          <p:cNvPicPr preferRelativeResize="0"/>
          <p:nvPr/>
        </p:nvPicPr>
        <p:blipFill>
          <a:blip r:embed="rId11">
            <a:alphaModFix/>
          </a:blip>
          <a:stretch>
            <a:fillRect/>
          </a:stretch>
        </p:blipFill>
        <p:spPr>
          <a:xfrm>
            <a:off x="322599" y="2287189"/>
            <a:ext cx="1716291" cy="1213475"/>
          </a:xfrm>
          <a:prstGeom prst="rect">
            <a:avLst/>
          </a:prstGeom>
          <a:noFill/>
          <a:ln>
            <a:noFill/>
          </a:ln>
        </p:spPr>
      </p:pic>
      <p:pic>
        <p:nvPicPr>
          <p:cNvPr id="239" name="Google Shape;239;p28"/>
          <p:cNvPicPr preferRelativeResize="0"/>
          <p:nvPr/>
        </p:nvPicPr>
        <p:blipFill rotWithShape="1">
          <a:blip r:embed="rId12">
            <a:alphaModFix/>
          </a:blip>
          <a:srcRect b="3592" l="11092" r="-3531" t="3583"/>
          <a:stretch/>
        </p:blipFill>
        <p:spPr>
          <a:xfrm>
            <a:off x="2129325" y="2285537"/>
            <a:ext cx="1716300" cy="1216775"/>
          </a:xfrm>
          <a:prstGeom prst="rect">
            <a:avLst/>
          </a:prstGeom>
          <a:noFill/>
          <a:ln>
            <a:noFill/>
          </a:ln>
        </p:spPr>
      </p:pic>
      <p:pic>
        <p:nvPicPr>
          <p:cNvPr id="240" name="Google Shape;240;p28"/>
          <p:cNvPicPr preferRelativeResize="0"/>
          <p:nvPr/>
        </p:nvPicPr>
        <p:blipFill>
          <a:blip r:embed="rId13">
            <a:alphaModFix/>
          </a:blip>
          <a:stretch>
            <a:fillRect/>
          </a:stretch>
        </p:blipFill>
        <p:spPr>
          <a:xfrm>
            <a:off x="667125" y="3500663"/>
            <a:ext cx="1371775" cy="1559687"/>
          </a:xfrm>
          <a:prstGeom prst="rect">
            <a:avLst/>
          </a:prstGeom>
          <a:noFill/>
          <a:ln>
            <a:noFill/>
          </a:ln>
        </p:spPr>
      </p:pic>
      <p:pic>
        <p:nvPicPr>
          <p:cNvPr id="241" name="Google Shape;241;p28"/>
          <p:cNvPicPr preferRelativeResize="0"/>
          <p:nvPr/>
        </p:nvPicPr>
        <p:blipFill>
          <a:blip r:embed="rId14">
            <a:alphaModFix/>
          </a:blip>
          <a:stretch>
            <a:fillRect/>
          </a:stretch>
        </p:blipFill>
        <p:spPr>
          <a:xfrm>
            <a:off x="2129325" y="3501397"/>
            <a:ext cx="1371750" cy="1558243"/>
          </a:xfrm>
          <a:prstGeom prst="rect">
            <a:avLst/>
          </a:prstGeom>
          <a:noFill/>
          <a:ln>
            <a:noFill/>
          </a:ln>
        </p:spPr>
      </p:pic>
      <p:pic>
        <p:nvPicPr>
          <p:cNvPr id="242" name="Google Shape;242;p28"/>
          <p:cNvPicPr preferRelativeResize="0"/>
          <p:nvPr/>
        </p:nvPicPr>
        <p:blipFill>
          <a:blip r:embed="rId15">
            <a:alphaModFix/>
          </a:blip>
          <a:stretch>
            <a:fillRect/>
          </a:stretch>
        </p:blipFill>
        <p:spPr>
          <a:xfrm>
            <a:off x="6694775" y="1103325"/>
            <a:ext cx="1371775" cy="1215390"/>
          </a:xfrm>
          <a:prstGeom prst="rect">
            <a:avLst/>
          </a:prstGeom>
          <a:noFill/>
          <a:ln>
            <a:noFill/>
          </a:ln>
        </p:spPr>
      </p:pic>
      <p:pic>
        <p:nvPicPr>
          <p:cNvPr id="243" name="Google Shape;243;p28"/>
          <p:cNvPicPr preferRelativeResize="0"/>
          <p:nvPr/>
        </p:nvPicPr>
        <p:blipFill>
          <a:blip r:embed="rId16">
            <a:alphaModFix/>
          </a:blip>
          <a:stretch>
            <a:fillRect/>
          </a:stretch>
        </p:blipFill>
        <p:spPr>
          <a:xfrm>
            <a:off x="6694775" y="2331249"/>
            <a:ext cx="1371775" cy="1371759"/>
          </a:xfrm>
          <a:prstGeom prst="rect">
            <a:avLst/>
          </a:prstGeom>
          <a:noFill/>
          <a:ln>
            <a:noFill/>
          </a:ln>
        </p:spPr>
      </p:pic>
    </p:spTree>
  </p:cSld>
  <p:clrMapOvr>
    <a:masterClrMapping/>
  </p:clrMapOvr>
  <p:transition spd="med">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700"/>
              <a:buNone/>
            </a:pPr>
            <a:r>
              <a:rPr lang="en"/>
              <a:t>Other Possible Implementation</a:t>
            </a:r>
            <a:endParaRPr/>
          </a:p>
        </p:txBody>
      </p:sp>
      <p:sp>
        <p:nvSpPr>
          <p:cNvPr id="249" name="Google Shape;249;p29"/>
          <p:cNvSpPr txBox="1"/>
          <p:nvPr/>
        </p:nvSpPr>
        <p:spPr>
          <a:xfrm>
            <a:off x="457200" y="799450"/>
            <a:ext cx="3722700" cy="415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 sz="1500">
                <a:solidFill>
                  <a:schemeClr val="dk1"/>
                </a:solidFill>
              </a:rPr>
              <a:t>Disease detection for livestock</a:t>
            </a:r>
            <a:endParaRPr/>
          </a:p>
        </p:txBody>
      </p:sp>
      <p:pic>
        <p:nvPicPr>
          <p:cNvPr id="250" name="Google Shape;250;p29"/>
          <p:cNvPicPr preferRelativeResize="0"/>
          <p:nvPr/>
        </p:nvPicPr>
        <p:blipFill>
          <a:blip r:embed="rId3">
            <a:alphaModFix/>
          </a:blip>
          <a:stretch>
            <a:fillRect/>
          </a:stretch>
        </p:blipFill>
        <p:spPr>
          <a:xfrm>
            <a:off x="4809902" y="1703475"/>
            <a:ext cx="2723414" cy="1838575"/>
          </a:xfrm>
          <a:prstGeom prst="rect">
            <a:avLst/>
          </a:prstGeom>
          <a:noFill/>
          <a:ln>
            <a:noFill/>
          </a:ln>
        </p:spPr>
      </p:pic>
      <p:pic>
        <p:nvPicPr>
          <p:cNvPr id="251" name="Google Shape;251;p29"/>
          <p:cNvPicPr preferRelativeResize="0"/>
          <p:nvPr/>
        </p:nvPicPr>
        <p:blipFill>
          <a:blip r:embed="rId4">
            <a:alphaModFix/>
          </a:blip>
          <a:stretch>
            <a:fillRect/>
          </a:stretch>
        </p:blipFill>
        <p:spPr>
          <a:xfrm>
            <a:off x="1610675" y="1703475"/>
            <a:ext cx="2768075" cy="1838575"/>
          </a:xfrm>
          <a:prstGeom prst="rect">
            <a:avLst/>
          </a:prstGeom>
          <a:noFill/>
          <a:ln>
            <a:noFill/>
          </a:ln>
        </p:spPr>
      </p:pic>
      <p:sp>
        <p:nvSpPr>
          <p:cNvPr id="252" name="Google Shape;252;p29"/>
          <p:cNvSpPr txBox="1"/>
          <p:nvPr/>
        </p:nvSpPr>
        <p:spPr>
          <a:xfrm>
            <a:off x="3072000" y="36089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Swine Erysipelas</a:t>
            </a:r>
            <a:endParaRPr/>
          </a:p>
        </p:txBody>
      </p:sp>
      <p:sp>
        <p:nvSpPr>
          <p:cNvPr id="253" name="Google Shape;253;p29"/>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a:t>
            </a:r>
            <a:r>
              <a:rPr lang="en" sz="1000">
                <a:solidFill>
                  <a:schemeClr val="dk2"/>
                </a:solidFill>
              </a:rPr>
              <a:t>Mingyang Yu</a:t>
            </a:r>
            <a:r>
              <a:rPr lang="en" sz="1000">
                <a:solidFill>
                  <a:schemeClr val="dk2"/>
                </a:solidFill>
              </a:rPr>
              <a:t> </a:t>
            </a:r>
            <a:endParaRPr sz="1000">
              <a:solidFill>
                <a:schemeClr val="dk2"/>
              </a:solidFill>
            </a:endParaRPr>
          </a:p>
        </p:txBody>
      </p:sp>
    </p:spTree>
  </p:cSld>
  <p:clrMapOvr>
    <a:masterClrMapping/>
  </p:clrMapOvr>
  <p:transition spd="med">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fontScale="90000"/>
          </a:bodyPr>
          <a:lstStyle/>
          <a:p>
            <a:pPr indent="0" lvl="0" marL="0" rtl="0" algn="l">
              <a:spcBef>
                <a:spcPts val="0"/>
              </a:spcBef>
              <a:spcAft>
                <a:spcPts val="0"/>
              </a:spcAft>
              <a:buClr>
                <a:schemeClr val="dk1"/>
              </a:buClr>
              <a:buSzPct val="96428"/>
              <a:buFont typeface="Arial"/>
              <a:buNone/>
            </a:pPr>
            <a:r>
              <a:rPr lang="en">
                <a:solidFill>
                  <a:schemeClr val="dk1"/>
                </a:solidFill>
              </a:rPr>
              <a:t>Other Possible Implementation</a:t>
            </a:r>
            <a:endParaRPr>
              <a:solidFill>
                <a:schemeClr val="dk1"/>
              </a:solidFill>
            </a:endParaRPr>
          </a:p>
          <a:p>
            <a:pPr indent="0" lvl="0" marL="0" rtl="0" algn="l">
              <a:lnSpc>
                <a:spcPct val="90000"/>
              </a:lnSpc>
              <a:spcBef>
                <a:spcPts val="0"/>
              </a:spcBef>
              <a:spcAft>
                <a:spcPts val="0"/>
              </a:spcAft>
              <a:buSzPct val="96428"/>
              <a:buNone/>
            </a:pPr>
            <a:r>
              <a:t/>
            </a:r>
            <a:endParaRPr/>
          </a:p>
        </p:txBody>
      </p:sp>
      <p:sp>
        <p:nvSpPr>
          <p:cNvPr id="259" name="Google Shape;259;p30"/>
          <p:cNvSpPr txBox="1"/>
          <p:nvPr/>
        </p:nvSpPr>
        <p:spPr>
          <a:xfrm>
            <a:off x="680350" y="1496775"/>
            <a:ext cx="2585400" cy="28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260" name="Google Shape;260;p30"/>
          <p:cNvPicPr preferRelativeResize="0"/>
          <p:nvPr/>
        </p:nvPicPr>
        <p:blipFill>
          <a:blip r:embed="rId3">
            <a:alphaModFix/>
          </a:blip>
          <a:stretch>
            <a:fillRect/>
          </a:stretch>
        </p:blipFill>
        <p:spPr>
          <a:xfrm>
            <a:off x="836200" y="1626327"/>
            <a:ext cx="3587724" cy="1677768"/>
          </a:xfrm>
          <a:prstGeom prst="rect">
            <a:avLst/>
          </a:prstGeom>
          <a:noFill/>
          <a:ln>
            <a:noFill/>
          </a:ln>
        </p:spPr>
      </p:pic>
      <p:sp>
        <p:nvSpPr>
          <p:cNvPr id="261" name="Google Shape;261;p30"/>
          <p:cNvSpPr txBox="1"/>
          <p:nvPr/>
        </p:nvSpPr>
        <p:spPr>
          <a:xfrm>
            <a:off x="457200" y="799450"/>
            <a:ext cx="3722700" cy="415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 sz="1500">
                <a:solidFill>
                  <a:schemeClr val="dk1"/>
                </a:solidFill>
              </a:rPr>
              <a:t>Disease detection for plant</a:t>
            </a:r>
            <a:endParaRPr/>
          </a:p>
        </p:txBody>
      </p:sp>
      <p:pic>
        <p:nvPicPr>
          <p:cNvPr id="262" name="Google Shape;262;p30"/>
          <p:cNvPicPr preferRelativeResize="0"/>
          <p:nvPr/>
        </p:nvPicPr>
        <p:blipFill>
          <a:blip r:embed="rId4">
            <a:alphaModFix/>
          </a:blip>
          <a:stretch>
            <a:fillRect/>
          </a:stretch>
        </p:blipFill>
        <p:spPr>
          <a:xfrm>
            <a:off x="4803650" y="1620388"/>
            <a:ext cx="3587726" cy="1689656"/>
          </a:xfrm>
          <a:prstGeom prst="rect">
            <a:avLst/>
          </a:prstGeom>
          <a:noFill/>
          <a:ln>
            <a:noFill/>
          </a:ln>
        </p:spPr>
      </p:pic>
      <p:sp>
        <p:nvSpPr>
          <p:cNvPr id="263" name="Google Shape;263;p30"/>
          <p:cNvSpPr txBox="1"/>
          <p:nvPr/>
        </p:nvSpPr>
        <p:spPr>
          <a:xfrm>
            <a:off x="2823600" y="3392800"/>
            <a:ext cx="349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Rust and Bacterial Canker &amp;  Red Blotch</a:t>
            </a:r>
            <a:endParaRPr/>
          </a:p>
        </p:txBody>
      </p:sp>
      <p:sp>
        <p:nvSpPr>
          <p:cNvPr id="264" name="Google Shape;264;p30"/>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a:t>
            </a:r>
            <a:r>
              <a:rPr lang="en" sz="1000">
                <a:solidFill>
                  <a:schemeClr val="dk2"/>
                </a:solidFill>
              </a:rPr>
              <a:t>Mingyang Yu</a:t>
            </a:r>
            <a:r>
              <a:rPr lang="en" sz="1000">
                <a:solidFill>
                  <a:schemeClr val="dk2"/>
                </a:solidFill>
              </a:rPr>
              <a:t> </a:t>
            </a:r>
            <a:endParaRPr sz="1000">
              <a:solidFill>
                <a:schemeClr val="dk2"/>
              </a:solidFill>
            </a:endParaRPr>
          </a:p>
        </p:txBody>
      </p:sp>
    </p:spTree>
  </p:cSld>
  <p:clrMapOvr>
    <a:masterClrMapping/>
  </p:clrMapOvr>
  <p:transition spd="med">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1"/>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700"/>
              <a:buNone/>
            </a:pPr>
            <a:r>
              <a:rPr lang="en"/>
              <a:t>Future Improvement</a:t>
            </a:r>
            <a:endParaRPr/>
          </a:p>
        </p:txBody>
      </p:sp>
      <p:sp>
        <p:nvSpPr>
          <p:cNvPr id="270" name="Google Shape;270;p31"/>
          <p:cNvSpPr txBox="1"/>
          <p:nvPr/>
        </p:nvSpPr>
        <p:spPr>
          <a:xfrm>
            <a:off x="172875" y="906475"/>
            <a:ext cx="8641200" cy="3500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Enhanced Accuracy:</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Train an AI model to improve precision in identifying various types </a:t>
            </a:r>
            <a:r>
              <a:rPr lang="en" sz="1800">
                <a:solidFill>
                  <a:schemeClr val="dk1"/>
                </a:solidFill>
              </a:rPr>
              <a:t>of</a:t>
            </a:r>
            <a:r>
              <a:rPr lang="en" sz="1800">
                <a:solidFill>
                  <a:schemeClr val="dk1"/>
                </a:solidFill>
              </a:rPr>
              <a:t> acne, such as white heads, </a:t>
            </a:r>
            <a:r>
              <a:rPr lang="en" sz="1800">
                <a:solidFill>
                  <a:schemeClr val="dk1"/>
                </a:solidFill>
              </a:rPr>
              <a:t>blackheads, and pustules.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Expanded detection capabilities: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Add functionality to detect addition skin conditions, including acne scars, dark spots, and post-inflammatory masks.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Location-Based Analysis: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Detect the specific location of acne on the face to provide personalized skin care recommendations tailored to the affected areas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Actionable Insights: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Offer advice on targeted treatments or preventive measures based on the acne’s type,severity, and distribution</a:t>
            </a:r>
            <a:endParaRPr sz="1800">
              <a:solidFill>
                <a:schemeClr val="dk1"/>
              </a:solidFill>
            </a:endParaRPr>
          </a:p>
          <a:p>
            <a:pPr indent="0" lvl="0" marL="0" rtl="0" algn="l">
              <a:spcBef>
                <a:spcPts val="0"/>
              </a:spcBef>
              <a:spcAft>
                <a:spcPts val="0"/>
              </a:spcAft>
              <a:buNone/>
            </a:pPr>
            <a:r>
              <a:t/>
            </a:r>
            <a:endParaRPr sz="1800">
              <a:solidFill>
                <a:schemeClr val="dk2"/>
              </a:solidFill>
            </a:endParaRPr>
          </a:p>
        </p:txBody>
      </p:sp>
      <p:sp>
        <p:nvSpPr>
          <p:cNvPr id="271" name="Google Shape;271;p31"/>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Speaker:Hanze</a:t>
            </a:r>
            <a:endParaRPr sz="1000">
              <a:solidFill>
                <a:schemeClr val="dk2"/>
              </a:solidFill>
            </a:endParaRPr>
          </a:p>
        </p:txBody>
      </p:sp>
    </p:spTree>
  </p:cSld>
  <p:clrMapOvr>
    <a:masterClrMapping/>
  </p:clrMapOvr>
  <p:transition spd="med">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nvSpPr>
        <p:spPr>
          <a:xfrm>
            <a:off x="1814725" y="457200"/>
            <a:ext cx="6031500" cy="3425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t/>
            </a:r>
            <a:endParaRPr sz="8000"/>
          </a:p>
          <a:p>
            <a:pPr indent="0" lvl="0" marL="0" rtl="0" algn="l">
              <a:spcBef>
                <a:spcPts val="0"/>
              </a:spcBef>
              <a:spcAft>
                <a:spcPts val="0"/>
              </a:spcAft>
              <a:buNone/>
            </a:pPr>
            <a:r>
              <a:rPr lang="en" sz="8000"/>
              <a:t>Questions?</a:t>
            </a:r>
            <a:endParaRPr sz="8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Content</a:t>
            </a:r>
            <a:endParaRPr/>
          </a:p>
        </p:txBody>
      </p:sp>
      <p:sp>
        <p:nvSpPr>
          <p:cNvPr id="77" name="Google Shape;77;p16"/>
          <p:cNvSpPr txBox="1"/>
          <p:nvPr>
            <p:ph idx="1" type="body"/>
          </p:nvPr>
        </p:nvSpPr>
        <p:spPr>
          <a:xfrm>
            <a:off x="807800" y="906475"/>
            <a:ext cx="8520600" cy="3854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100"/>
              <a:t>Part 1</a:t>
            </a:r>
            <a:endParaRPr sz="2100"/>
          </a:p>
          <a:p>
            <a:pPr indent="-342900" lvl="0" marL="457200" rtl="0" algn="l">
              <a:lnSpc>
                <a:spcPct val="115000"/>
              </a:lnSpc>
              <a:spcBef>
                <a:spcPts val="0"/>
              </a:spcBef>
              <a:spcAft>
                <a:spcPts val="0"/>
              </a:spcAft>
              <a:buSzPts val="1800"/>
              <a:buChar char="-"/>
            </a:pPr>
            <a:r>
              <a:rPr lang="en" sz="2100"/>
              <a:t>Problem clarification</a:t>
            </a:r>
            <a:endParaRPr sz="2100"/>
          </a:p>
          <a:p>
            <a:pPr indent="0" lvl="0" marL="0" rtl="0" algn="l">
              <a:lnSpc>
                <a:spcPct val="115000"/>
              </a:lnSpc>
              <a:spcBef>
                <a:spcPts val="0"/>
              </a:spcBef>
              <a:spcAft>
                <a:spcPts val="0"/>
              </a:spcAft>
              <a:buNone/>
            </a:pPr>
            <a:r>
              <a:rPr lang="en" sz="2100"/>
              <a:t>Part 2</a:t>
            </a:r>
            <a:endParaRPr sz="2100"/>
          </a:p>
          <a:p>
            <a:pPr indent="-342900" lvl="0" marL="457200" rtl="0" algn="l">
              <a:lnSpc>
                <a:spcPct val="115000"/>
              </a:lnSpc>
              <a:spcBef>
                <a:spcPts val="0"/>
              </a:spcBef>
              <a:spcAft>
                <a:spcPts val="0"/>
              </a:spcAft>
              <a:buSzPts val="1800"/>
              <a:buChar char="-"/>
            </a:pPr>
            <a:r>
              <a:rPr lang="en" sz="2100"/>
              <a:t>Challenge and Solutions</a:t>
            </a:r>
            <a:endParaRPr sz="2100"/>
          </a:p>
          <a:p>
            <a:pPr indent="-342900" lvl="0" marL="457200" rtl="0" algn="l">
              <a:lnSpc>
                <a:spcPct val="115000"/>
              </a:lnSpc>
              <a:spcBef>
                <a:spcPts val="0"/>
              </a:spcBef>
              <a:spcAft>
                <a:spcPts val="0"/>
              </a:spcAft>
              <a:buSzPts val="1800"/>
              <a:buChar char="-"/>
            </a:pPr>
            <a:r>
              <a:rPr lang="en" sz="2100"/>
              <a:t>Method explanation </a:t>
            </a:r>
            <a:endParaRPr sz="2100"/>
          </a:p>
          <a:p>
            <a:pPr indent="0" lvl="0" marL="0" rtl="0" algn="l">
              <a:lnSpc>
                <a:spcPct val="115000"/>
              </a:lnSpc>
              <a:spcBef>
                <a:spcPts val="0"/>
              </a:spcBef>
              <a:spcAft>
                <a:spcPts val="0"/>
              </a:spcAft>
              <a:buNone/>
            </a:pPr>
            <a:r>
              <a:rPr lang="en" sz="2100"/>
              <a:t>Part 3</a:t>
            </a:r>
            <a:endParaRPr sz="2100"/>
          </a:p>
          <a:p>
            <a:pPr indent="-342900" lvl="0" marL="457200" rtl="0" algn="l">
              <a:lnSpc>
                <a:spcPct val="115000"/>
              </a:lnSpc>
              <a:spcBef>
                <a:spcPts val="0"/>
              </a:spcBef>
              <a:spcAft>
                <a:spcPts val="0"/>
              </a:spcAft>
              <a:buSzPts val="1800"/>
              <a:buChar char="-"/>
            </a:pPr>
            <a:r>
              <a:rPr lang="en" sz="2100"/>
              <a:t>Current code and Result</a:t>
            </a:r>
            <a:endParaRPr sz="2100"/>
          </a:p>
          <a:p>
            <a:pPr indent="0" lvl="0" marL="0" rtl="0" algn="l">
              <a:lnSpc>
                <a:spcPct val="115000"/>
              </a:lnSpc>
              <a:spcBef>
                <a:spcPts val="0"/>
              </a:spcBef>
              <a:spcAft>
                <a:spcPts val="0"/>
              </a:spcAft>
              <a:buNone/>
            </a:pPr>
            <a:r>
              <a:rPr lang="en" sz="2100"/>
              <a:t>Part 4</a:t>
            </a:r>
            <a:endParaRPr sz="2100"/>
          </a:p>
          <a:p>
            <a:pPr indent="-342900" lvl="0" marL="457200" rtl="0" algn="l">
              <a:lnSpc>
                <a:spcPct val="115000"/>
              </a:lnSpc>
              <a:spcBef>
                <a:spcPts val="0"/>
              </a:spcBef>
              <a:spcAft>
                <a:spcPts val="0"/>
              </a:spcAft>
              <a:buSzPts val="1800"/>
              <a:buChar char="-"/>
            </a:pPr>
            <a:r>
              <a:rPr lang="en" sz="2100"/>
              <a:t>Future Improvements and Conclusion</a:t>
            </a:r>
            <a:endParaRPr sz="2100"/>
          </a:p>
          <a:p>
            <a:pPr indent="0" lvl="0" marL="457200" rtl="0" algn="l">
              <a:lnSpc>
                <a:spcPct val="115000"/>
              </a:lnSpc>
              <a:spcBef>
                <a:spcPts val="0"/>
              </a:spcBef>
              <a:spcAft>
                <a:spcPts val="0"/>
              </a:spcAft>
              <a:buNone/>
            </a:pPr>
            <a:r>
              <a:t/>
            </a:r>
            <a:endParaRPr sz="2100"/>
          </a:p>
        </p:txBody>
      </p:sp>
      <p:sp>
        <p:nvSpPr>
          <p:cNvPr id="78" name="Google Shape;78;p16"/>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Hanze</a:t>
            </a:r>
            <a:endParaRPr sz="10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457200" y="274320"/>
            <a:ext cx="8229600" cy="435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sz="2500">
                <a:solidFill>
                  <a:schemeClr val="dk1"/>
                </a:solidFill>
              </a:rPr>
              <a:t>Background</a:t>
            </a:r>
            <a:endParaRPr sz="2500">
              <a:solidFill>
                <a:schemeClr val="dk1"/>
              </a:solidFill>
            </a:endParaRPr>
          </a:p>
          <a:p>
            <a:pPr indent="0" lvl="0" marL="0" rtl="0" algn="l">
              <a:lnSpc>
                <a:spcPct val="90000"/>
              </a:lnSpc>
              <a:spcBef>
                <a:spcPts val="0"/>
              </a:spcBef>
              <a:spcAft>
                <a:spcPts val="0"/>
              </a:spcAft>
              <a:buSzPts val="2700"/>
              <a:buNone/>
            </a:pPr>
            <a:r>
              <a:rPr lang="en" sz="2500"/>
              <a:t> </a:t>
            </a:r>
            <a:endParaRPr sz="2500"/>
          </a:p>
        </p:txBody>
      </p:sp>
      <p:sp>
        <p:nvSpPr>
          <p:cNvPr id="84" name="Google Shape;84;p17"/>
          <p:cNvSpPr txBox="1"/>
          <p:nvPr/>
        </p:nvSpPr>
        <p:spPr>
          <a:xfrm>
            <a:off x="322975" y="777600"/>
            <a:ext cx="4566600" cy="3248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Acne is a common </a:t>
            </a:r>
            <a:r>
              <a:rPr lang="en" sz="1800">
                <a:solidFill>
                  <a:schemeClr val="dk1"/>
                </a:solidFill>
              </a:rPr>
              <a:t>dermatological</a:t>
            </a:r>
            <a:r>
              <a:rPr lang="en" sz="1800">
                <a:solidFill>
                  <a:schemeClr val="dk1"/>
                </a:solidFill>
              </a:rPr>
              <a:t> condition affecting individual of all ages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Manual acne </a:t>
            </a:r>
            <a:r>
              <a:rPr lang="en" sz="1800">
                <a:solidFill>
                  <a:schemeClr val="dk1"/>
                </a:solidFill>
              </a:rPr>
              <a:t>detection</a:t>
            </a:r>
            <a:r>
              <a:rPr lang="en" sz="1800">
                <a:solidFill>
                  <a:schemeClr val="dk1"/>
                </a:solidFill>
              </a:rPr>
              <a:t> can be subjective, Time-consuming, and prone to errors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The goal is to develop an automated, Computer-vision-based system to identify and assess facial acne conditions</a:t>
            </a:r>
            <a:endParaRPr sz="1800">
              <a:solidFill>
                <a:schemeClr val="dk1"/>
              </a:solidFill>
            </a:endParaRPr>
          </a:p>
        </p:txBody>
      </p:sp>
      <p:pic>
        <p:nvPicPr>
          <p:cNvPr id="85" name="Google Shape;85;p17"/>
          <p:cNvPicPr preferRelativeResize="0"/>
          <p:nvPr/>
        </p:nvPicPr>
        <p:blipFill>
          <a:blip r:embed="rId3">
            <a:alphaModFix/>
          </a:blip>
          <a:stretch>
            <a:fillRect/>
          </a:stretch>
        </p:blipFill>
        <p:spPr>
          <a:xfrm>
            <a:off x="5402575" y="1092202"/>
            <a:ext cx="3284225" cy="2459999"/>
          </a:xfrm>
          <a:prstGeom prst="rect">
            <a:avLst/>
          </a:prstGeom>
          <a:noFill/>
          <a:ln>
            <a:noFill/>
          </a:ln>
        </p:spPr>
      </p:pic>
      <p:sp>
        <p:nvSpPr>
          <p:cNvPr id="86" name="Google Shape;86;p17"/>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Speaker:Hanze</a:t>
            </a:r>
            <a:endParaRPr sz="1000">
              <a:solidFill>
                <a:schemeClr val="dk2"/>
              </a:solidFill>
            </a:endParaRPr>
          </a:p>
        </p:txBody>
      </p:sp>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457200" y="274320"/>
            <a:ext cx="8229600" cy="4353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100"/>
              <a:buFont typeface="Arial"/>
              <a:buNone/>
            </a:pPr>
            <a:r>
              <a:rPr lang="en" sz="2500">
                <a:solidFill>
                  <a:schemeClr val="dk1"/>
                </a:solidFill>
              </a:rPr>
              <a:t>Objective</a:t>
            </a:r>
            <a:endParaRPr sz="3500">
              <a:solidFill>
                <a:schemeClr val="dk1"/>
              </a:solidFill>
            </a:endParaRPr>
          </a:p>
        </p:txBody>
      </p:sp>
      <p:sp>
        <p:nvSpPr>
          <p:cNvPr id="92" name="Google Shape;92;p18"/>
          <p:cNvSpPr txBox="1"/>
          <p:nvPr>
            <p:ph idx="1" type="body"/>
          </p:nvPr>
        </p:nvSpPr>
        <p:spPr>
          <a:xfrm>
            <a:off x="457200" y="914400"/>
            <a:ext cx="6112800" cy="246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336550" lvl="0" marL="457200" rtl="0" algn="l">
              <a:spcBef>
                <a:spcPts val="0"/>
              </a:spcBef>
              <a:spcAft>
                <a:spcPts val="0"/>
              </a:spcAft>
              <a:buClr>
                <a:schemeClr val="dk1"/>
              </a:buClr>
              <a:buSzPts val="1700"/>
              <a:buChar char="●"/>
            </a:pPr>
            <a:r>
              <a:rPr lang="en">
                <a:solidFill>
                  <a:schemeClr val="dk1"/>
                </a:solidFill>
              </a:rPr>
              <a:t>Accurately</a:t>
            </a:r>
            <a:r>
              <a:rPr lang="en">
                <a:solidFill>
                  <a:schemeClr val="dk1"/>
                </a:solidFill>
              </a:rPr>
              <a:t> detect acne spots on facial images</a:t>
            </a:r>
            <a:endParaRPr>
              <a:solidFill>
                <a:schemeClr val="dk1"/>
              </a:solidFill>
            </a:endParaRPr>
          </a:p>
          <a:p>
            <a:pPr indent="0" lvl="0" marL="457200" rtl="0" algn="l">
              <a:spcBef>
                <a:spcPts val="0"/>
              </a:spcBef>
              <a:spcAft>
                <a:spcPts val="0"/>
              </a:spcAft>
              <a:buNone/>
            </a:pPr>
            <a:r>
              <a:t/>
            </a:r>
            <a:endParaRPr>
              <a:solidFill>
                <a:schemeClr val="dk1"/>
              </a:solidFill>
            </a:endParaRPr>
          </a:p>
          <a:p>
            <a:pPr indent="-336550" lvl="0" marL="457200" rtl="0" algn="l">
              <a:spcBef>
                <a:spcPts val="0"/>
              </a:spcBef>
              <a:spcAft>
                <a:spcPts val="0"/>
              </a:spcAft>
              <a:buClr>
                <a:schemeClr val="dk1"/>
              </a:buClr>
              <a:buSzPts val="1700"/>
              <a:buChar char="●"/>
            </a:pPr>
            <a:r>
              <a:rPr lang="en">
                <a:solidFill>
                  <a:schemeClr val="dk1"/>
                </a:solidFill>
              </a:rPr>
              <a:t>Classify acne types (nodule, papule, pustule)</a:t>
            </a:r>
            <a:endParaRPr>
              <a:solidFill>
                <a:schemeClr val="dk1"/>
              </a:solidFill>
            </a:endParaRPr>
          </a:p>
          <a:p>
            <a:pPr indent="0" lvl="0" marL="457200" rtl="0" algn="l">
              <a:spcBef>
                <a:spcPts val="0"/>
              </a:spcBef>
              <a:spcAft>
                <a:spcPts val="0"/>
              </a:spcAft>
              <a:buNone/>
            </a:pPr>
            <a:r>
              <a:t/>
            </a:r>
            <a:endParaRPr>
              <a:solidFill>
                <a:schemeClr val="dk1"/>
              </a:solidFill>
            </a:endParaRPr>
          </a:p>
          <a:p>
            <a:pPr indent="-336550" lvl="0" marL="457200" rtl="0" algn="l">
              <a:spcBef>
                <a:spcPts val="0"/>
              </a:spcBef>
              <a:spcAft>
                <a:spcPts val="0"/>
              </a:spcAft>
              <a:buClr>
                <a:schemeClr val="dk1"/>
              </a:buClr>
              <a:buSzPts val="1700"/>
              <a:buChar char="●"/>
            </a:pPr>
            <a:r>
              <a:rPr lang="en">
                <a:solidFill>
                  <a:schemeClr val="dk1"/>
                </a:solidFill>
              </a:rPr>
              <a:t>Provide a quantitative assessment for dermatological insights.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93" name="Google Shape;93;p18"/>
          <p:cNvSpPr txBox="1"/>
          <p:nvPr/>
        </p:nvSpPr>
        <p:spPr>
          <a:xfrm>
            <a:off x="0" y="468732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Speaker:Hanze</a:t>
            </a:r>
            <a:endParaRPr sz="1000">
              <a:solidFill>
                <a:schemeClr val="dk2"/>
              </a:solidFill>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2700"/>
              <a:buNone/>
            </a:pPr>
            <a:r>
              <a:rPr lang="en">
                <a:solidFill>
                  <a:schemeClr val="dk1"/>
                </a:solidFill>
              </a:rPr>
              <a:t>Method Explanation </a:t>
            </a:r>
            <a:r>
              <a:rPr lang="en"/>
              <a:t>- </a:t>
            </a:r>
            <a:r>
              <a:rPr lang="en"/>
              <a:t>Finding </a:t>
            </a:r>
            <a:r>
              <a:rPr lang="en"/>
              <a:t>Acne</a:t>
            </a:r>
            <a:endParaRPr/>
          </a:p>
        </p:txBody>
      </p:sp>
      <p:sp>
        <p:nvSpPr>
          <p:cNvPr id="99" name="Google Shape;99;p19"/>
          <p:cNvSpPr txBox="1"/>
          <p:nvPr/>
        </p:nvSpPr>
        <p:spPr>
          <a:xfrm>
            <a:off x="0" y="906475"/>
            <a:ext cx="3004800" cy="4097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Fundamental Way to Identify Acne Areas </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A-channel from the LAB color space</a:t>
            </a:r>
            <a:endParaRPr sz="1500">
              <a:solidFill>
                <a:schemeClr val="dk1"/>
              </a:solidFill>
            </a:endParaRPr>
          </a:p>
          <a:p>
            <a:pPr indent="0" lvl="0" marL="9144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Efficient Identification</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Top 0.1% Redness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Filtering: </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Gaussian Blurring </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Dilation</a:t>
            </a:r>
            <a:endParaRPr sz="1500">
              <a:solidFill>
                <a:schemeClr val="dk1"/>
              </a:solidFill>
            </a:endParaRPr>
          </a:p>
          <a:p>
            <a:pPr indent="0" lvl="0" marL="914400" rtl="0" algn="l">
              <a:spcBef>
                <a:spcPts val="0"/>
              </a:spcBef>
              <a:spcAft>
                <a:spcPts val="0"/>
              </a:spcAft>
              <a:buNone/>
            </a:pPr>
            <a:r>
              <a:t/>
            </a:r>
            <a:endParaRPr sz="1500">
              <a:solidFill>
                <a:schemeClr val="dk1"/>
              </a:solidFill>
            </a:endParaRPr>
          </a:p>
          <a:p>
            <a:pPr indent="0" lvl="0" marL="914400" rtl="0" algn="l">
              <a:spcBef>
                <a:spcPts val="0"/>
              </a:spcBef>
              <a:spcAft>
                <a:spcPts val="0"/>
              </a:spcAft>
              <a:buNone/>
            </a:pPr>
            <a:r>
              <a:t/>
            </a:r>
            <a:endParaRPr sz="1500">
              <a:solidFill>
                <a:schemeClr val="dk1"/>
              </a:solidFill>
            </a:endParaRPr>
          </a:p>
          <a:p>
            <a:pPr indent="0" lvl="0" marL="91440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800">
              <a:solidFill>
                <a:schemeClr val="dk1"/>
              </a:solidFill>
            </a:endParaRPr>
          </a:p>
        </p:txBody>
      </p:sp>
      <p:sp>
        <p:nvSpPr>
          <p:cNvPr id="100" name="Google Shape;100;p19"/>
          <p:cNvSpPr txBox="1"/>
          <p:nvPr/>
        </p:nvSpPr>
        <p:spPr>
          <a:xfrm>
            <a:off x="4914375" y="3489575"/>
            <a:ext cx="1998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       </a:t>
            </a:r>
            <a:r>
              <a:rPr lang="en" sz="1500">
                <a:solidFill>
                  <a:schemeClr val="dk1"/>
                </a:solidFill>
              </a:rPr>
              <a:t>A-Channel </a:t>
            </a:r>
            <a:endParaRPr sz="1500">
              <a:solidFill>
                <a:schemeClr val="dk1"/>
              </a:solidFill>
            </a:endParaRPr>
          </a:p>
          <a:p>
            <a:pPr indent="0" lvl="0" marL="0" rtl="0" algn="l">
              <a:spcBef>
                <a:spcPts val="0"/>
              </a:spcBef>
              <a:spcAft>
                <a:spcPts val="0"/>
              </a:spcAft>
              <a:buNone/>
            </a:pPr>
            <a:r>
              <a:rPr lang="en" sz="1500">
                <a:solidFill>
                  <a:schemeClr val="dk1"/>
                </a:solidFill>
              </a:rPr>
              <a:t>     Color Map</a:t>
            </a:r>
            <a:endParaRPr sz="1500"/>
          </a:p>
        </p:txBody>
      </p:sp>
      <p:pic>
        <p:nvPicPr>
          <p:cNvPr id="101" name="Google Shape;101;p19"/>
          <p:cNvPicPr preferRelativeResize="0"/>
          <p:nvPr/>
        </p:nvPicPr>
        <p:blipFill>
          <a:blip r:embed="rId3">
            <a:alphaModFix/>
          </a:blip>
          <a:stretch>
            <a:fillRect/>
          </a:stretch>
        </p:blipFill>
        <p:spPr>
          <a:xfrm>
            <a:off x="2808600" y="824875"/>
            <a:ext cx="1998150" cy="2664700"/>
          </a:xfrm>
          <a:prstGeom prst="rect">
            <a:avLst/>
          </a:prstGeom>
          <a:noFill/>
          <a:ln>
            <a:noFill/>
          </a:ln>
        </p:spPr>
      </p:pic>
      <p:sp>
        <p:nvSpPr>
          <p:cNvPr id="102" name="Google Shape;102;p19"/>
          <p:cNvSpPr txBox="1"/>
          <p:nvPr/>
        </p:nvSpPr>
        <p:spPr>
          <a:xfrm>
            <a:off x="2991975" y="3489575"/>
            <a:ext cx="1631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Original Image</a:t>
            </a:r>
            <a:endParaRPr sz="1500"/>
          </a:p>
        </p:txBody>
      </p:sp>
      <p:pic>
        <p:nvPicPr>
          <p:cNvPr id="103" name="Google Shape;103;p19"/>
          <p:cNvPicPr preferRelativeResize="0"/>
          <p:nvPr/>
        </p:nvPicPr>
        <p:blipFill>
          <a:blip r:embed="rId4">
            <a:alphaModFix/>
          </a:blip>
          <a:stretch>
            <a:fillRect/>
          </a:stretch>
        </p:blipFill>
        <p:spPr>
          <a:xfrm>
            <a:off x="4806750" y="824601"/>
            <a:ext cx="1998150" cy="2665237"/>
          </a:xfrm>
          <a:prstGeom prst="rect">
            <a:avLst/>
          </a:prstGeom>
          <a:noFill/>
          <a:ln>
            <a:noFill/>
          </a:ln>
        </p:spPr>
      </p:pic>
      <p:pic>
        <p:nvPicPr>
          <p:cNvPr id="104" name="Google Shape;104;p19"/>
          <p:cNvPicPr preferRelativeResize="0"/>
          <p:nvPr/>
        </p:nvPicPr>
        <p:blipFill>
          <a:blip r:embed="rId5">
            <a:alphaModFix/>
          </a:blip>
          <a:stretch>
            <a:fillRect/>
          </a:stretch>
        </p:blipFill>
        <p:spPr>
          <a:xfrm>
            <a:off x="6804900" y="824875"/>
            <a:ext cx="1998150" cy="2667331"/>
          </a:xfrm>
          <a:prstGeom prst="rect">
            <a:avLst/>
          </a:prstGeom>
          <a:noFill/>
          <a:ln>
            <a:noFill/>
          </a:ln>
        </p:spPr>
      </p:pic>
      <p:sp>
        <p:nvSpPr>
          <p:cNvPr id="105" name="Google Shape;105;p19"/>
          <p:cNvSpPr txBox="1"/>
          <p:nvPr/>
        </p:nvSpPr>
        <p:spPr>
          <a:xfrm>
            <a:off x="7323850" y="3489575"/>
            <a:ext cx="1814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Top 0.1% </a:t>
            </a:r>
            <a:endParaRPr sz="1500">
              <a:solidFill>
                <a:schemeClr val="dk1"/>
              </a:solidFill>
            </a:endParaRPr>
          </a:p>
          <a:p>
            <a:pPr indent="0" lvl="0" marL="0" rtl="0" algn="l">
              <a:spcBef>
                <a:spcPts val="0"/>
              </a:spcBef>
              <a:spcAft>
                <a:spcPts val="0"/>
              </a:spcAft>
              <a:buNone/>
            </a:pPr>
            <a:r>
              <a:rPr lang="en" sz="1500">
                <a:solidFill>
                  <a:schemeClr val="dk1"/>
                </a:solidFill>
              </a:rPr>
              <a:t>Redness</a:t>
            </a:r>
            <a:endParaRPr sz="1500">
              <a:solidFill>
                <a:schemeClr val="dk1"/>
              </a:solidFill>
            </a:endParaRPr>
          </a:p>
          <a:p>
            <a:pPr indent="0" lvl="0" marL="0" rtl="0" algn="l">
              <a:spcBef>
                <a:spcPts val="0"/>
              </a:spcBef>
              <a:spcAft>
                <a:spcPts val="0"/>
              </a:spcAft>
              <a:buNone/>
            </a:pPr>
            <a:r>
              <a:rPr lang="en" sz="1500">
                <a:solidFill>
                  <a:schemeClr val="dk1"/>
                </a:solidFill>
              </a:rPr>
              <a:t> </a:t>
            </a:r>
            <a:endParaRPr sz="1500"/>
          </a:p>
        </p:txBody>
      </p:sp>
      <p:sp>
        <p:nvSpPr>
          <p:cNvPr id="106" name="Google Shape;106;p19"/>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Chenhao</a:t>
            </a:r>
            <a:endParaRPr sz="1000">
              <a:solidFill>
                <a:schemeClr val="dk2"/>
              </a:solidFill>
            </a:endParaRPr>
          </a:p>
        </p:txBody>
      </p:sp>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700"/>
              <a:buNone/>
            </a:pPr>
            <a:r>
              <a:rPr lang="en"/>
              <a:t>Challenge</a:t>
            </a:r>
            <a:r>
              <a:rPr lang="en"/>
              <a:t> and S</a:t>
            </a:r>
            <a:r>
              <a:rPr lang="en"/>
              <a:t>olutions</a:t>
            </a:r>
            <a:r>
              <a:rPr lang="en"/>
              <a:t> </a:t>
            </a:r>
            <a:endParaRPr/>
          </a:p>
        </p:txBody>
      </p:sp>
      <p:sp>
        <p:nvSpPr>
          <p:cNvPr id="112" name="Google Shape;112;p20"/>
          <p:cNvSpPr txBox="1"/>
          <p:nvPr/>
        </p:nvSpPr>
        <p:spPr>
          <a:xfrm>
            <a:off x="334400" y="839100"/>
            <a:ext cx="7118700" cy="3798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False detection : </a:t>
            </a:r>
            <a:endParaRPr sz="18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Masking Using dlib face detector</a:t>
            </a:r>
            <a:endParaRPr sz="15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113" name="Google Shape;113;p20"/>
          <p:cNvPicPr preferRelativeResize="0"/>
          <p:nvPr/>
        </p:nvPicPr>
        <p:blipFill rotWithShape="1">
          <a:blip r:embed="rId3">
            <a:alphaModFix/>
          </a:blip>
          <a:srcRect b="0" l="0" r="14236" t="0"/>
          <a:stretch/>
        </p:blipFill>
        <p:spPr>
          <a:xfrm>
            <a:off x="3776425" y="1926425"/>
            <a:ext cx="1472411" cy="2078273"/>
          </a:xfrm>
          <a:prstGeom prst="rect">
            <a:avLst/>
          </a:prstGeom>
          <a:noFill/>
          <a:ln>
            <a:noFill/>
          </a:ln>
        </p:spPr>
      </p:pic>
      <p:sp>
        <p:nvSpPr>
          <p:cNvPr id="114" name="Google Shape;114;p20"/>
          <p:cNvSpPr txBox="1"/>
          <p:nvPr/>
        </p:nvSpPr>
        <p:spPr>
          <a:xfrm>
            <a:off x="3077425" y="4004702"/>
            <a:ext cx="2870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Redness on Eyes and Mouth</a:t>
            </a:r>
            <a:endParaRPr sz="1000"/>
          </a:p>
        </p:txBody>
      </p:sp>
      <p:pic>
        <p:nvPicPr>
          <p:cNvPr id="115" name="Google Shape;115;p20"/>
          <p:cNvPicPr preferRelativeResize="0"/>
          <p:nvPr/>
        </p:nvPicPr>
        <p:blipFill>
          <a:blip r:embed="rId4">
            <a:alphaModFix/>
          </a:blip>
          <a:stretch>
            <a:fillRect/>
          </a:stretch>
        </p:blipFill>
        <p:spPr>
          <a:xfrm>
            <a:off x="1081125" y="1926423"/>
            <a:ext cx="1558400" cy="2078273"/>
          </a:xfrm>
          <a:prstGeom prst="rect">
            <a:avLst/>
          </a:prstGeom>
          <a:noFill/>
          <a:ln>
            <a:noFill/>
          </a:ln>
        </p:spPr>
      </p:pic>
      <p:sp>
        <p:nvSpPr>
          <p:cNvPr id="116" name="Google Shape;116;p20"/>
          <p:cNvSpPr txBox="1"/>
          <p:nvPr/>
        </p:nvSpPr>
        <p:spPr>
          <a:xfrm>
            <a:off x="1044625" y="4004700"/>
            <a:ext cx="1631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Original Image</a:t>
            </a:r>
            <a:endParaRPr sz="600"/>
          </a:p>
        </p:txBody>
      </p:sp>
      <p:pic>
        <p:nvPicPr>
          <p:cNvPr id="117" name="Google Shape;117;p20"/>
          <p:cNvPicPr preferRelativeResize="0"/>
          <p:nvPr/>
        </p:nvPicPr>
        <p:blipFill>
          <a:blip r:embed="rId5">
            <a:alphaModFix/>
          </a:blip>
          <a:stretch>
            <a:fillRect/>
          </a:stretch>
        </p:blipFill>
        <p:spPr>
          <a:xfrm>
            <a:off x="6540975" y="1892550"/>
            <a:ext cx="1558401" cy="2083652"/>
          </a:xfrm>
          <a:prstGeom prst="rect">
            <a:avLst/>
          </a:prstGeom>
          <a:noFill/>
          <a:ln>
            <a:noFill/>
          </a:ln>
        </p:spPr>
      </p:pic>
      <p:sp>
        <p:nvSpPr>
          <p:cNvPr id="118" name="Google Shape;118;p20"/>
          <p:cNvSpPr txBox="1"/>
          <p:nvPr/>
        </p:nvSpPr>
        <p:spPr>
          <a:xfrm>
            <a:off x="5519575" y="4004700"/>
            <a:ext cx="3601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Mask </a:t>
            </a:r>
            <a:r>
              <a:rPr lang="en" sz="1000">
                <a:solidFill>
                  <a:schemeClr val="dk1"/>
                </a:solidFill>
              </a:rPr>
              <a:t>Background</a:t>
            </a:r>
            <a:r>
              <a:rPr lang="en" sz="1000">
                <a:solidFill>
                  <a:schemeClr val="dk1"/>
                </a:solidFill>
              </a:rPr>
              <a:t> Eyes and Mouth</a:t>
            </a:r>
            <a:endParaRPr sz="1000"/>
          </a:p>
        </p:txBody>
      </p:sp>
      <p:sp>
        <p:nvSpPr>
          <p:cNvPr id="119" name="Google Shape;119;p20"/>
          <p:cNvSpPr/>
          <p:nvPr/>
        </p:nvSpPr>
        <p:spPr>
          <a:xfrm rot="10328732">
            <a:off x="4929485" y="2811645"/>
            <a:ext cx="511499" cy="14535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 name="Google Shape;120;p20"/>
          <p:cNvSpPr/>
          <p:nvPr/>
        </p:nvSpPr>
        <p:spPr>
          <a:xfrm rot="-10319739">
            <a:off x="4748195" y="3533225"/>
            <a:ext cx="695880" cy="11209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 name="Google Shape;121;p20"/>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Chenhao </a:t>
            </a:r>
            <a:endParaRPr sz="1000">
              <a:solidFill>
                <a:schemeClr val="dk2"/>
              </a:solidFill>
            </a:endParaRPr>
          </a:p>
        </p:txBody>
      </p:sp>
    </p:spTree>
  </p:cSld>
  <p:clrMapOvr>
    <a:masterClrMapping/>
  </p:clrMapOvr>
  <p:transition spd="med">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700"/>
              <a:buNone/>
            </a:pPr>
            <a:r>
              <a:rPr lang="en"/>
              <a:t>Method Explanation - </a:t>
            </a:r>
            <a:r>
              <a:rPr lang="en"/>
              <a:t>Eye Bag &amp; Dark Circle</a:t>
            </a:r>
            <a:endParaRPr/>
          </a:p>
        </p:txBody>
      </p:sp>
      <p:sp>
        <p:nvSpPr>
          <p:cNvPr id="127" name="Google Shape;127;p21"/>
          <p:cNvSpPr txBox="1"/>
          <p:nvPr/>
        </p:nvSpPr>
        <p:spPr>
          <a:xfrm>
            <a:off x="457200" y="1104900"/>
            <a:ext cx="6597300" cy="3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p:txBody>
      </p:sp>
      <p:pic>
        <p:nvPicPr>
          <p:cNvPr id="128" name="Google Shape;128;p21"/>
          <p:cNvPicPr preferRelativeResize="0"/>
          <p:nvPr/>
        </p:nvPicPr>
        <p:blipFill>
          <a:blip r:embed="rId3">
            <a:alphaModFix/>
          </a:blip>
          <a:stretch>
            <a:fillRect/>
          </a:stretch>
        </p:blipFill>
        <p:spPr>
          <a:xfrm>
            <a:off x="5269423" y="1001200"/>
            <a:ext cx="1532649" cy="2039475"/>
          </a:xfrm>
          <a:prstGeom prst="rect">
            <a:avLst/>
          </a:prstGeom>
          <a:noFill/>
          <a:ln>
            <a:noFill/>
          </a:ln>
        </p:spPr>
      </p:pic>
      <p:sp>
        <p:nvSpPr>
          <p:cNvPr id="129" name="Google Shape;129;p21"/>
          <p:cNvSpPr txBox="1"/>
          <p:nvPr/>
        </p:nvSpPr>
        <p:spPr>
          <a:xfrm>
            <a:off x="499475" y="1104900"/>
            <a:ext cx="4620300" cy="3343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Eye detection</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Implement cv2.CascadeClassifier()</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Create bounding rectangle</a:t>
            </a:r>
            <a:endParaRPr sz="1500">
              <a:solidFill>
                <a:schemeClr val="dk1"/>
              </a:solidFill>
            </a:endParaRPr>
          </a:p>
          <a:p>
            <a:pPr indent="0" lvl="0" marL="9144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Eye bag and dark </a:t>
            </a:r>
            <a:r>
              <a:rPr lang="en" sz="1500">
                <a:solidFill>
                  <a:schemeClr val="dk1"/>
                </a:solidFill>
              </a:rPr>
              <a:t>circle</a:t>
            </a:r>
            <a:r>
              <a:rPr lang="en" sz="1500">
                <a:solidFill>
                  <a:schemeClr val="dk1"/>
                </a:solidFill>
              </a:rPr>
              <a:t> detection</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Extract the lower half the eye rectangle</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Use cv2.bitwise_or to filter the image with </a:t>
            </a:r>
            <a:endParaRPr sz="1500">
              <a:solidFill>
                <a:schemeClr val="dk1"/>
              </a:solidFill>
            </a:endParaRPr>
          </a:p>
          <a:p>
            <a:pPr indent="0" lvl="0" marL="914400" rtl="0" algn="l">
              <a:spcBef>
                <a:spcPts val="0"/>
              </a:spcBef>
              <a:spcAft>
                <a:spcPts val="0"/>
              </a:spcAft>
              <a:buNone/>
            </a:pPr>
            <a:r>
              <a:rPr lang="en" sz="1500">
                <a:solidFill>
                  <a:schemeClr val="dk1"/>
                </a:solidFill>
              </a:rPr>
              <a:t>lower and upper threshold bound  </a:t>
            </a:r>
            <a:endParaRPr sz="1500">
              <a:solidFill>
                <a:schemeClr val="dk1"/>
              </a:solidFill>
            </a:endParaRPr>
          </a:p>
          <a:p>
            <a:pPr indent="0" lvl="0" marL="9144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Draw the contour</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Sort the contours and draw the</a:t>
            </a:r>
            <a:r>
              <a:rPr lang="en" sz="1500">
                <a:solidFill>
                  <a:schemeClr val="dk1"/>
                </a:solidFill>
              </a:rPr>
              <a:t> </a:t>
            </a:r>
            <a:r>
              <a:rPr lang="en" sz="1500">
                <a:solidFill>
                  <a:schemeClr val="dk1"/>
                </a:solidFill>
              </a:rPr>
              <a:t>largest one</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pic>
        <p:nvPicPr>
          <p:cNvPr id="130" name="Google Shape;130;p21"/>
          <p:cNvPicPr preferRelativeResize="0"/>
          <p:nvPr/>
        </p:nvPicPr>
        <p:blipFill>
          <a:blip r:embed="rId4">
            <a:alphaModFix/>
          </a:blip>
          <a:stretch>
            <a:fillRect/>
          </a:stretch>
        </p:blipFill>
        <p:spPr>
          <a:xfrm>
            <a:off x="7290900" y="1531124"/>
            <a:ext cx="1433325" cy="813500"/>
          </a:xfrm>
          <a:prstGeom prst="rect">
            <a:avLst/>
          </a:prstGeom>
          <a:noFill/>
          <a:ln>
            <a:noFill/>
          </a:ln>
        </p:spPr>
      </p:pic>
      <p:sp>
        <p:nvSpPr>
          <p:cNvPr id="131" name="Google Shape;131;p21"/>
          <p:cNvSpPr txBox="1"/>
          <p:nvPr/>
        </p:nvSpPr>
        <p:spPr>
          <a:xfrm>
            <a:off x="5423100" y="3040675"/>
            <a:ext cx="163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Detected dark circle</a:t>
            </a:r>
            <a:endParaRPr sz="600"/>
          </a:p>
        </p:txBody>
      </p:sp>
      <p:sp>
        <p:nvSpPr>
          <p:cNvPr id="132" name="Google Shape;132;p21"/>
          <p:cNvSpPr txBox="1"/>
          <p:nvPr/>
        </p:nvSpPr>
        <p:spPr>
          <a:xfrm>
            <a:off x="7191863" y="2383650"/>
            <a:ext cx="1631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Binary image of lower part of the eye</a:t>
            </a:r>
            <a:endParaRPr sz="600"/>
          </a:p>
        </p:txBody>
      </p:sp>
      <p:cxnSp>
        <p:nvCxnSpPr>
          <p:cNvPr id="133" name="Google Shape;133;p21"/>
          <p:cNvCxnSpPr/>
          <p:nvPr/>
        </p:nvCxnSpPr>
        <p:spPr>
          <a:xfrm flipH="1" rot="10800000">
            <a:off x="6227875" y="1530300"/>
            <a:ext cx="1062900" cy="374700"/>
          </a:xfrm>
          <a:prstGeom prst="straightConnector1">
            <a:avLst/>
          </a:prstGeom>
          <a:noFill/>
          <a:ln cap="flat" cmpd="sng" w="19050">
            <a:solidFill>
              <a:srgbClr val="FF0000"/>
            </a:solidFill>
            <a:prstDash val="solid"/>
            <a:round/>
            <a:headEnd len="med" w="med" type="none"/>
            <a:tailEnd len="med" w="med" type="none"/>
          </a:ln>
        </p:spPr>
      </p:cxnSp>
      <p:cxnSp>
        <p:nvCxnSpPr>
          <p:cNvPr id="134" name="Google Shape;134;p21"/>
          <p:cNvCxnSpPr/>
          <p:nvPr/>
        </p:nvCxnSpPr>
        <p:spPr>
          <a:xfrm>
            <a:off x="6227875" y="2095925"/>
            <a:ext cx="1070100" cy="243300"/>
          </a:xfrm>
          <a:prstGeom prst="straightConnector1">
            <a:avLst/>
          </a:prstGeom>
          <a:noFill/>
          <a:ln cap="flat" cmpd="sng" w="19050">
            <a:solidFill>
              <a:srgbClr val="FF0000"/>
            </a:solidFill>
            <a:prstDash val="solid"/>
            <a:round/>
            <a:headEnd len="med" w="med" type="none"/>
            <a:tailEnd len="med" w="med" type="none"/>
          </a:ln>
        </p:spPr>
      </p:cxnSp>
      <p:sp>
        <p:nvSpPr>
          <p:cNvPr id="135" name="Google Shape;135;p21"/>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a:t>
            </a:r>
            <a:r>
              <a:rPr lang="en" sz="1000">
                <a:solidFill>
                  <a:schemeClr val="dk2"/>
                </a:solidFill>
              </a:rPr>
              <a:t>Mingyang Yu</a:t>
            </a:r>
            <a:r>
              <a:rPr lang="en" sz="1000">
                <a:solidFill>
                  <a:schemeClr val="dk2"/>
                </a:solidFill>
              </a:rPr>
              <a:t> </a:t>
            </a:r>
            <a:endParaRPr sz="1000">
              <a:solidFill>
                <a:schemeClr val="dk2"/>
              </a:solidFill>
            </a:endParaRPr>
          </a:p>
        </p:txBody>
      </p:sp>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700"/>
              <a:buNone/>
            </a:pPr>
            <a:r>
              <a:rPr lang="en"/>
              <a:t>Other Features - Acne Classification</a:t>
            </a:r>
            <a:endParaRPr/>
          </a:p>
        </p:txBody>
      </p:sp>
      <p:sp>
        <p:nvSpPr>
          <p:cNvPr id="141" name="Google Shape;141;p22"/>
          <p:cNvSpPr txBox="1"/>
          <p:nvPr/>
        </p:nvSpPr>
        <p:spPr>
          <a:xfrm>
            <a:off x="334400" y="839100"/>
            <a:ext cx="7118700" cy="37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p:txBody>
      </p:sp>
      <p:sp>
        <p:nvSpPr>
          <p:cNvPr id="142" name="Google Shape;142;p22"/>
          <p:cNvSpPr txBox="1"/>
          <p:nvPr/>
        </p:nvSpPr>
        <p:spPr>
          <a:xfrm>
            <a:off x="334400" y="839100"/>
            <a:ext cx="7118700" cy="3798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Ground truth acne images </a:t>
            </a:r>
            <a:r>
              <a:rPr lang="en" sz="1800">
                <a:solidFill>
                  <a:schemeClr val="dk1"/>
                </a:solidFill>
              </a:rPr>
              <a:t>  </a:t>
            </a:r>
            <a:endParaRPr sz="18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Three types of acnes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143" name="Google Shape;143;p22"/>
          <p:cNvPicPr preferRelativeResize="0"/>
          <p:nvPr/>
        </p:nvPicPr>
        <p:blipFill>
          <a:blip r:embed="rId3">
            <a:alphaModFix/>
          </a:blip>
          <a:stretch>
            <a:fillRect/>
          </a:stretch>
        </p:blipFill>
        <p:spPr>
          <a:xfrm>
            <a:off x="4674350" y="2237125"/>
            <a:ext cx="1041275" cy="1034275"/>
          </a:xfrm>
          <a:prstGeom prst="rect">
            <a:avLst/>
          </a:prstGeom>
          <a:noFill/>
          <a:ln>
            <a:noFill/>
          </a:ln>
        </p:spPr>
      </p:pic>
      <p:pic>
        <p:nvPicPr>
          <p:cNvPr id="144" name="Google Shape;144;p22"/>
          <p:cNvPicPr preferRelativeResize="0"/>
          <p:nvPr/>
        </p:nvPicPr>
        <p:blipFill>
          <a:blip r:embed="rId4">
            <a:alphaModFix/>
          </a:blip>
          <a:stretch>
            <a:fillRect/>
          </a:stretch>
        </p:blipFill>
        <p:spPr>
          <a:xfrm>
            <a:off x="6114900" y="2237163"/>
            <a:ext cx="1041275" cy="1034192"/>
          </a:xfrm>
          <a:prstGeom prst="rect">
            <a:avLst/>
          </a:prstGeom>
          <a:noFill/>
          <a:ln>
            <a:noFill/>
          </a:ln>
        </p:spPr>
      </p:pic>
      <p:pic>
        <p:nvPicPr>
          <p:cNvPr id="145" name="Google Shape;145;p22"/>
          <p:cNvPicPr preferRelativeResize="0"/>
          <p:nvPr/>
        </p:nvPicPr>
        <p:blipFill>
          <a:blip r:embed="rId5">
            <a:alphaModFix/>
          </a:blip>
          <a:stretch>
            <a:fillRect/>
          </a:stretch>
        </p:blipFill>
        <p:spPr>
          <a:xfrm>
            <a:off x="7555450" y="2216300"/>
            <a:ext cx="1125478" cy="1075900"/>
          </a:xfrm>
          <a:prstGeom prst="rect">
            <a:avLst/>
          </a:prstGeom>
          <a:noFill/>
          <a:ln>
            <a:noFill/>
          </a:ln>
        </p:spPr>
      </p:pic>
      <p:sp>
        <p:nvSpPr>
          <p:cNvPr id="146" name="Google Shape;146;p22"/>
          <p:cNvSpPr txBox="1"/>
          <p:nvPr/>
        </p:nvSpPr>
        <p:spPr>
          <a:xfrm>
            <a:off x="4823650" y="3271400"/>
            <a:ext cx="9561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pustule</a:t>
            </a:r>
            <a:endParaRPr sz="1300">
              <a:solidFill>
                <a:schemeClr val="dk2"/>
              </a:solidFill>
            </a:endParaRPr>
          </a:p>
        </p:txBody>
      </p:sp>
      <p:sp>
        <p:nvSpPr>
          <p:cNvPr id="147" name="Google Shape;147;p22"/>
          <p:cNvSpPr txBox="1"/>
          <p:nvPr/>
        </p:nvSpPr>
        <p:spPr>
          <a:xfrm>
            <a:off x="6272613" y="3271400"/>
            <a:ext cx="9561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papule</a:t>
            </a:r>
            <a:endParaRPr sz="1300">
              <a:solidFill>
                <a:schemeClr val="dk2"/>
              </a:solidFill>
            </a:endParaRPr>
          </a:p>
        </p:txBody>
      </p:sp>
      <p:sp>
        <p:nvSpPr>
          <p:cNvPr id="148" name="Google Shape;148;p22"/>
          <p:cNvSpPr txBox="1"/>
          <p:nvPr/>
        </p:nvSpPr>
        <p:spPr>
          <a:xfrm>
            <a:off x="7785725" y="3271400"/>
            <a:ext cx="9561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nodule</a:t>
            </a:r>
            <a:endParaRPr sz="1300">
              <a:solidFill>
                <a:schemeClr val="dk2"/>
              </a:solidFill>
            </a:endParaRPr>
          </a:p>
        </p:txBody>
      </p:sp>
      <p:sp>
        <p:nvSpPr>
          <p:cNvPr id="149" name="Google Shape;149;p22"/>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Mingyang Yu</a:t>
            </a:r>
            <a:endParaRPr sz="1000">
              <a:solidFill>
                <a:schemeClr val="dk2"/>
              </a:solidFill>
            </a:endParaRPr>
          </a:p>
        </p:txBody>
      </p:sp>
      <p:pic>
        <p:nvPicPr>
          <p:cNvPr id="150" name="Google Shape;150;p22"/>
          <p:cNvPicPr preferRelativeResize="0"/>
          <p:nvPr/>
        </p:nvPicPr>
        <p:blipFill>
          <a:blip r:embed="rId6">
            <a:alphaModFix/>
          </a:blip>
          <a:stretch>
            <a:fillRect/>
          </a:stretch>
        </p:blipFill>
        <p:spPr>
          <a:xfrm>
            <a:off x="912825" y="1825095"/>
            <a:ext cx="2850198" cy="2160450"/>
          </a:xfrm>
          <a:prstGeom prst="rect">
            <a:avLst/>
          </a:prstGeom>
          <a:noFill/>
          <a:ln>
            <a:noFill/>
          </a:ln>
        </p:spPr>
      </p:pic>
    </p:spTree>
  </p:cSld>
  <p:clrMapOvr>
    <a:masterClrMapping/>
  </p:clrMapOvr>
  <p:transition spd="med">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700"/>
              <a:buNone/>
            </a:pPr>
            <a:r>
              <a:rPr lang="en"/>
              <a:t>Other Features - Facial Condition Score</a:t>
            </a:r>
            <a:endParaRPr/>
          </a:p>
        </p:txBody>
      </p:sp>
      <p:sp>
        <p:nvSpPr>
          <p:cNvPr id="156" name="Google Shape;156;p23"/>
          <p:cNvSpPr txBox="1"/>
          <p:nvPr/>
        </p:nvSpPr>
        <p:spPr>
          <a:xfrm>
            <a:off x="334400" y="839100"/>
            <a:ext cx="7118700" cy="37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p:txBody>
      </p:sp>
      <p:sp>
        <p:nvSpPr>
          <p:cNvPr id="157" name="Google Shape;157;p23"/>
          <p:cNvSpPr txBox="1"/>
          <p:nvPr/>
        </p:nvSpPr>
        <p:spPr>
          <a:xfrm>
            <a:off x="0" y="839100"/>
            <a:ext cx="7501500" cy="2834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Two key metrics evaluate for the score</a:t>
            </a:r>
            <a:endParaRPr sz="18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Number of Detected Contours</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Average Redness Intensity</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Scoring Formula</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score = max(0, 100 - num_contours * 2 - int(average_redness / 500))</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Score Range:0 - 100</a:t>
            </a:r>
            <a:endParaRPr sz="1500">
              <a:solidFill>
                <a:schemeClr val="dk1"/>
              </a:solidFill>
            </a:endParaRPr>
          </a:p>
          <a:p>
            <a:pPr indent="0" lvl="0" marL="914400" rtl="0" algn="l">
              <a:spcBef>
                <a:spcPts val="0"/>
              </a:spcBef>
              <a:spcAft>
                <a:spcPts val="0"/>
              </a:spcAft>
              <a:buNone/>
            </a:pPr>
            <a:r>
              <a:t/>
            </a:r>
            <a:endParaRPr sz="1500">
              <a:solidFill>
                <a:schemeClr val="dk1"/>
              </a:solidFill>
            </a:endParaRPr>
          </a:p>
        </p:txBody>
      </p:sp>
      <p:sp>
        <p:nvSpPr>
          <p:cNvPr id="158" name="Google Shape;158;p23"/>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a:t>
            </a:r>
            <a:endParaRPr sz="1000">
              <a:solidFill>
                <a:schemeClr val="dk2"/>
              </a:solidFill>
            </a:endParaRPr>
          </a:p>
        </p:txBody>
      </p:sp>
      <p:pic>
        <p:nvPicPr>
          <p:cNvPr id="159" name="Google Shape;159;p23"/>
          <p:cNvPicPr preferRelativeResize="0"/>
          <p:nvPr/>
        </p:nvPicPr>
        <p:blipFill>
          <a:blip r:embed="rId3">
            <a:alphaModFix/>
          </a:blip>
          <a:stretch>
            <a:fillRect/>
          </a:stretch>
        </p:blipFill>
        <p:spPr>
          <a:xfrm>
            <a:off x="6904800" y="719147"/>
            <a:ext cx="2239201" cy="2909167"/>
          </a:xfrm>
          <a:prstGeom prst="rect">
            <a:avLst/>
          </a:prstGeom>
          <a:noFill/>
          <a:ln>
            <a:noFill/>
          </a:ln>
        </p:spPr>
      </p:pic>
    </p:spTree>
  </p:cSld>
  <p:clrMapOvr>
    <a:masterClrMapping/>
  </p:clrMapOvr>
  <p:transition spd="med">
    <p:push/>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